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Arimo" panose="020B0604020202020204" pitchFamily="34" charset="0"/>
      <p:regular r:id="rId21"/>
    </p:embeddedFont>
    <p:embeddedFont>
      <p:font typeface="Calibri" panose="020F0502020204030204" pitchFamily="34" charset="0"/>
      <p:regular r:id="rId22"/>
      <p:bold r:id="rId23"/>
      <p:italic r:id="rId24"/>
      <p:boldItalic r:id="rId25"/>
    </p:embeddedFont>
    <p:embeddedFont>
      <p:font typeface="Poppins" pitchFamily="2" charset="77"/>
      <p:regular r:id="rId26"/>
      <p:bold r:id="rId27"/>
      <p:italic r:id="rId28"/>
      <p:boldItalic r:id="rId29"/>
    </p:embeddedFont>
    <p:embeddedFont>
      <p:font typeface="Poppins Bold" pitchFamily="2" charset="77"/>
      <p:regular r:id="rId30"/>
      <p:bold r:id="rId31"/>
    </p:embeddedFont>
    <p:embeddedFont>
      <p:font typeface="Poppins Italics" pitchFamily="2" charset="77"/>
      <p:regular r:id="rId32"/>
      <p:italic r:id="rId33"/>
    </p:embeddedFont>
    <p:embeddedFont>
      <p:font typeface="Poppins Light" panose="020B0604020202020204" pitchFamily="34" charset="0"/>
      <p:regular r:id="rId34"/>
      <p:italic r:id="rId35"/>
    </p:embeddedFont>
    <p:embeddedFont>
      <p:font typeface="Poppins Medium" panose="020B0604020202020204" pitchFamily="34" charset="0"/>
      <p:regular r:id="rId36"/>
      <p:italic r:id="rId37"/>
    </p:embeddedFont>
    <p:embeddedFont>
      <p:font typeface="Poppins Medium Bold" pitchFamily="2" charset="77"/>
      <p:regular r:id="rId38"/>
      <p:bold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66336" autoAdjust="0"/>
  </p:normalViewPr>
  <p:slideViewPr>
    <p:cSldViewPr>
      <p:cViewPr varScale="1">
        <p:scale>
          <a:sx n="48" d="100"/>
          <a:sy n="48" d="100"/>
        </p:scale>
        <p:origin x="2120"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Hello Everyone, </a:t>
            </a:r>
          </a:p>
          <a:p>
            <a:pPr lvl="0"/>
            <a:endParaRPr lang="en-US"/>
          </a:p>
          <a:p>
            <a:pPr lvl="0"/>
            <a:r>
              <a:rPr lang="en-US"/>
              <a:t>My name is Alliyah Thompson and today I will be presenting </a:t>
            </a:r>
          </a:p>
          <a:p>
            <a:pPr lvl="0"/>
            <a:r>
              <a:rPr lang="en-US"/>
              <a:t>my analysis of the Fan Engagement Case of the NBA, based upon the data collection of tweets from Oct 2019 - Oct 2020. </a:t>
            </a:r>
          </a:p>
          <a:p>
            <a:pPr lvl="0"/>
            <a:endParaRPr lang="en-US"/>
          </a:p>
          <a:p>
            <a:pPr lvl="0"/>
            <a:r>
              <a:rPr lang="en-US"/>
              <a: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Despite fans having limited access, to the arena, they communicated through Twitter to share their voice as the lakers and heat faced off in the final series. </a:t>
            </a:r>
          </a:p>
          <a:p>
            <a:pPr lvl="0"/>
            <a:endParaRPr lang="en-US" dirty="0"/>
          </a:p>
          <a:p>
            <a:pPr lvl="0"/>
            <a:r>
              <a:rPr lang="en-US" dirty="0"/>
              <a:t>On October 11th, 2020 the LA Lakers defeated the Miami Heats and were named the 2020 Champions.  </a:t>
            </a:r>
          </a:p>
          <a:p>
            <a:pPr lvl="0"/>
            <a:endParaRPr lang="en-US" dirty="0"/>
          </a:p>
          <a:p>
            <a:pPr lvl="0"/>
            <a:r>
              <a:rPr lang="en-US" dirty="0"/>
              <a:t>Notice that the word 'title' is associated with several sporting events, hashtags, and discussions. The dodgers, </a:t>
            </a:r>
            <a:r>
              <a:rPr lang="en-US" dirty="0" err="1"/>
              <a:t>sportscenter</a:t>
            </a:r>
            <a:r>
              <a:rPr lang="en-US" dirty="0"/>
              <a:t>, and </a:t>
            </a:r>
            <a:r>
              <a:rPr lang="en-US" dirty="0" err="1"/>
              <a:t>latogether</a:t>
            </a:r>
            <a:r>
              <a:rPr lang="en-US" dirty="0"/>
              <a:t> were also correlated to the city of LA winning both the NBA and MLB 2020 titles. The hashtag </a:t>
            </a:r>
            <a:r>
              <a:rPr lang="en-US" dirty="0" err="1"/>
              <a:t>latogether</a:t>
            </a:r>
            <a:r>
              <a:rPr lang="en-US" dirty="0"/>
              <a:t> was used to celebrate both sporting teams. </a:t>
            </a:r>
          </a:p>
          <a:p>
            <a:pPr lvl="0"/>
            <a:endParaRPr lang="en-US" dirty="0"/>
          </a:p>
          <a:p>
            <a:pPr lvl="0"/>
            <a:r>
              <a:rPr lang="en-US" dirty="0"/>
              <a:t> One of the highest correlations is 'Sunday' which is the day the la lakers won their 2020 title.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12</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From the same dataset, I also analyzed the word, "show" which had the highest correlation of a past player "Mathew Welsey".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13</a:t>
            </a:fld>
            <a:endParaRPr lang="cs-CZ"/>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a:p>
          <a:p>
            <a:pPr lvl="0"/>
            <a:r>
              <a:rPr lang="en-US"/>
              <a:t>As Lebron James was titled the  MVP of the NBA 2020 Finals, I wanted to further analyze the fan tweets surrounding him. </a:t>
            </a:r>
          </a:p>
          <a:p>
            <a:pPr lvl="0"/>
            <a:endParaRPr lang="en-US"/>
          </a:p>
          <a:p>
            <a:pPr lvl="0"/>
            <a:r>
              <a:rPr lang="en-US"/>
              <a:t>The term LBJ is the initials of the player, and we see many tweets highlight his career points of triple-doubles and his athletic ability.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14</a:t>
            </a:fld>
            <a:endParaRPr lang="cs-CZ"/>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summarize the topics shared from the analysis above, we notice that the theme of the Miami heat include Heat Twitter  and Jimmy Butler. While the </a:t>
            </a:r>
            <a:r>
              <a:rPr lang="en-US" dirty="0" err="1"/>
              <a:t>Celetics</a:t>
            </a:r>
            <a:r>
              <a:rPr lang="en-US" dirty="0"/>
              <a:t> theme surrounds Jayson Tatum. </a:t>
            </a:r>
          </a:p>
          <a:p>
            <a:pPr lvl="0"/>
            <a:endParaRPr lang="en-US" dirty="0"/>
          </a:p>
          <a:p>
            <a:pPr lvl="0"/>
            <a:endParaRPr lang="en-US" dirty="0"/>
          </a:p>
          <a:p>
            <a:pPr lvl="0"/>
            <a:r>
              <a:rPr lang="en-US" dirty="0"/>
              <a:t>In comparison to the championship teams the Miami heat team has more tweets related to their loss, while the Lakers celebrate their 2020 title.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15</a:t>
            </a:fld>
            <a:endParaRPr lang="cs-CZ"/>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dirty="0"/>
          </a:p>
          <a:p>
            <a:pPr lvl="0"/>
            <a:r>
              <a:rPr lang="en-US" dirty="0"/>
              <a:t>Based upon the analysis, I believe the following recommendations can be implemented into our marketing and product sales for next year. </a:t>
            </a:r>
          </a:p>
          <a:p>
            <a:pPr lvl="0"/>
            <a:endParaRPr lang="en-US" dirty="0"/>
          </a:p>
          <a:p>
            <a:pPr lvl="0"/>
            <a:r>
              <a:rPr lang="en-US" dirty="0"/>
              <a:t>1. </a:t>
            </a:r>
          </a:p>
          <a:p>
            <a:pPr lvl="0"/>
            <a:r>
              <a:rPr lang="en-US" dirty="0"/>
              <a:t>Emphasizing and seizing the movement of fans when multiple sports team from a city wins. </a:t>
            </a:r>
          </a:p>
          <a:p>
            <a:pPr lvl="0"/>
            <a:endParaRPr lang="en-US" dirty="0"/>
          </a:p>
          <a:p>
            <a:pPr lvl="0"/>
            <a:r>
              <a:rPr lang="en-US" dirty="0"/>
              <a:t>2. Promoting custom designs of all-star jerseys with the selected city being showcased for fans to purchase before game four.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16</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In today's presentation, I will review the following sections beginning with the data process steps which are vital in explaining the end results. </a:t>
            </a:r>
          </a:p>
          <a:p>
            <a:pPr lvl="0"/>
            <a:endParaRPr lang="en-US"/>
          </a:p>
          <a:p>
            <a:pPr lvl="0"/>
            <a:r>
              <a:rPr lang="en-US"/>
              <a:t>1. Understanding the Data: </a:t>
            </a:r>
          </a:p>
          <a:p>
            <a:pPr lvl="0"/>
            <a:r>
              <a:rPr lang="en-US"/>
              <a:t>The first step will begin with investigating the data's columns and rows. Additional research also helps with understanding the importance of each month and when significant fan moments occur. </a:t>
            </a:r>
          </a:p>
          <a:p>
            <a:pPr lvl="0"/>
            <a:endParaRPr lang="en-US"/>
          </a:p>
          <a:p>
            <a:pPr lvl="0"/>
            <a:endParaRPr lang="en-US"/>
          </a:p>
          <a:p>
            <a:pPr lvl="0"/>
            <a:r>
              <a:rPr lang="en-US"/>
              <a:t>2. Data Selection: </a:t>
            </a:r>
          </a:p>
          <a:p>
            <a:pPr lvl="0"/>
            <a:r>
              <a:rPr lang="en-US"/>
              <a:t>Determining how the data will be evaluated for further analysis. </a:t>
            </a:r>
          </a:p>
          <a:p>
            <a:pPr lvl="0"/>
            <a:endParaRPr lang="en-US"/>
          </a:p>
          <a:p>
            <a:pPr lvl="0"/>
            <a:r>
              <a:rPr lang="en-US"/>
              <a:t>3. Data Cleaning: </a:t>
            </a:r>
          </a:p>
          <a:p>
            <a:pPr lvl="0"/>
            <a:r>
              <a:rPr lang="en-US"/>
              <a:t> Cleaning the tweets to remove uppercase, punctuation, numbers, and whitespace. </a:t>
            </a:r>
          </a:p>
          <a:p>
            <a:pPr lvl="0"/>
            <a:endParaRPr lang="en-US"/>
          </a:p>
          <a:p>
            <a:pPr lvl="0"/>
            <a:r>
              <a:rPr lang="en-US"/>
              <a:t>4. Insights :</a:t>
            </a:r>
          </a:p>
          <a:p>
            <a:pPr lvl="0"/>
            <a:r>
              <a:rPr lang="en-US"/>
              <a:t> The tweets can be analyzed by frequent words, emerging topics, popular athletes by the team. </a:t>
            </a:r>
          </a:p>
          <a:p>
            <a:pPr lvl="0"/>
            <a:endParaRPr lang="en-US"/>
          </a:p>
          <a:p>
            <a:pPr lvl="0"/>
            <a:r>
              <a:rPr lang="en-US"/>
              <a:t>5. Summary &amp; Recommendations: </a:t>
            </a:r>
          </a:p>
          <a:p>
            <a:pPr lvl="0"/>
            <a:r>
              <a:rPr lang="en-US"/>
              <a:t>After providing a detailed analysis of my findings, I will provide a summary followed by recommendations.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 The collection of data provided contained  12 datasets, with  4 columns and an average of 389,000 rows of tweets. </a:t>
            </a:r>
          </a:p>
          <a:p>
            <a:pPr lvl="0"/>
            <a:endParaRPr lang="en-US"/>
          </a:p>
          <a:p>
            <a:pPr lvl="0"/>
            <a:r>
              <a:rPr lang="en-US"/>
              <a:t>After importing the data, I then researched the NBA's 2020 calendar.  The first fan-favorite event that  I noticed was the All-star games that occur annually in February.   </a:t>
            </a:r>
          </a:p>
          <a:p>
            <a:pPr lvl="0"/>
            <a:endParaRPr lang="en-US"/>
          </a:p>
          <a:p>
            <a:pPr lvl="0"/>
            <a:r>
              <a:rPr lang="en-US"/>
              <a:t>Due to COVID-19, there was a pause in the NBA games, thus creating a new schedule after March of 2020 and alternative game locations with limited fan access.  The playoff games were then shifted to begin August 17th, 2020 followed by the Championship games which began September 30, 2020.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Based on the research done, I decided to evaluate further on the west and east teams from All-star Weekend in February 2020, and the Miami Heat and LA Lakers within the championship data in  October 2020. </a:t>
            </a:r>
          </a:p>
          <a:p>
            <a:pPr lvl="0"/>
            <a:endParaRPr lang="en-US"/>
          </a:p>
          <a:p>
            <a:pPr lvl="0"/>
            <a:r>
              <a:rPr lang="en-US"/>
              <a:t>Due to the size of both datasets, I will further analyze 0.05% of the data above.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Before cleaning the data any further, I wanted to know what was the frequency of particular players who played for the heats and lakers in the championship vs when they played during Allstar weekend for either the west or east team.</a:t>
            </a:r>
          </a:p>
          <a:p>
            <a:pPr lvl="0"/>
            <a:endParaRPr lang="en-US" dirty="0"/>
          </a:p>
          <a:p>
            <a:pPr lvl="0"/>
            <a:r>
              <a:rPr lang="en-US" dirty="0"/>
              <a:t>Players like Lebron James, Anthony Davis, and Jimmy Butter. The percentages show growth, meaning that players who participate in the All-star games and the Championship finals are likely to be tweeted about, thus creating engagement.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After performing another frequency table on the sampled data, I examined the most reoccurring teams. </a:t>
            </a:r>
          </a:p>
          <a:p>
            <a:pPr lvl="0"/>
            <a:endParaRPr lang="en-US" dirty="0"/>
          </a:p>
          <a:p>
            <a:pPr lvl="0"/>
            <a:r>
              <a:rPr lang="en-US" dirty="0"/>
              <a:t>Based on the results from the Feb. 2020 and Oct. 2020 datasets I filtered the top 2 teams from each, which were the LA Lakers, Miami Heat, &amp; Boston Celtics.</a:t>
            </a:r>
          </a:p>
          <a:p>
            <a:pPr lvl="0"/>
            <a:endParaRPr lang="en-US" dirty="0"/>
          </a:p>
          <a:p>
            <a:pPr lvl="0"/>
            <a:r>
              <a:rPr lang="en-US" dirty="0"/>
              <a:t> After </a:t>
            </a:r>
            <a:r>
              <a:rPr lang="en-US" dirty="0" err="1"/>
              <a:t>subsetting</a:t>
            </a:r>
            <a:r>
              <a:rPr lang="en-US" dirty="0"/>
              <a:t> the top teams. I  applied various functions to clean the data to allow a more in-depth analysis. </a:t>
            </a:r>
          </a:p>
          <a:p>
            <a:pPr lvl="0"/>
            <a:endParaRPr lang="en-US" dirty="0"/>
          </a:p>
          <a:p>
            <a:pPr lvl="0"/>
            <a:r>
              <a:rPr lang="en-US" dirty="0"/>
              <a:t>The cleaning process involved enabling </a:t>
            </a:r>
            <a:r>
              <a:rPr lang="en-US" dirty="0" err="1"/>
              <a:t>stopwords</a:t>
            </a:r>
            <a:r>
              <a:rPr lang="en-US" dirty="0"/>
              <a:t> to the data such as misspellings, abbreviations, and common words that we expect in the data such as NBA, coach, game, and. </a:t>
            </a:r>
          </a:p>
          <a:p>
            <a:pPr lvl="0"/>
            <a:endParaRPr lang="en-US" dirty="0"/>
          </a:p>
          <a:p>
            <a:pPr lvl="0"/>
            <a:r>
              <a:rPr lang="en-US" dirty="0"/>
              <a:t>Additionally, I removed uppercase, punctuation, numbers, and whitespace from the tweets.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After cleaning the data, I began to analyze certain words to see what other terms are associated and have high correlations. </a:t>
            </a:r>
          </a:p>
          <a:p>
            <a:pPr lvl="0"/>
            <a:endParaRPr lang="en-US"/>
          </a:p>
          <a:p>
            <a:pPr lvl="0"/>
            <a:r>
              <a:rPr lang="en-US"/>
              <a:t>Based on the word association, I created a graph to highlight the correlation points and the association. </a:t>
            </a:r>
          </a:p>
          <a:p>
            <a:pPr lvl="0"/>
            <a:endParaRPr lang="en-US"/>
          </a:p>
          <a:p>
            <a:pPr lvl="0"/>
            <a:r>
              <a:rPr lang="en-US"/>
              <a:t>The graph on the right reflects the results from the word 'west'. As we can see the highest correlation based on fan tweets are fourgame and sweeping. </a:t>
            </a:r>
          </a:p>
          <a:p>
            <a:pPr lvl="0"/>
            <a:endParaRPr lang="en-US"/>
          </a:p>
          <a:p>
            <a:pPr lvl="0"/>
            <a:r>
              <a:rPr lang="en-US"/>
              <a:t>Research shows that the all-star weekend events feature multiple games such as U.S vs World, the Celebrity Game, and mini-events leading up to the west vs east game fan-favorite player games. </a:t>
            </a:r>
          </a:p>
          <a:p>
            <a:pPr lvl="0"/>
            <a:endParaRPr lang="en-US"/>
          </a:p>
          <a:p>
            <a:pPr lvl="0"/>
            <a:r>
              <a:rPr lang="en-US"/>
              <a:t>Although the game concluded with a tight score with the west winning, in the 2nd quarter team east won 51 - 30 for a sweeping lead, therefore creating the discussion of the all-star game in tweets and the correlation with the word west.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Based on the word cloud analysis </a:t>
            </a:r>
          </a:p>
          <a:p>
            <a:pPr lvl="0"/>
            <a:endParaRPr lang="en-US"/>
          </a:p>
          <a:p>
            <a:pPr lvl="0"/>
            <a:r>
              <a:rPr lang="en-US"/>
              <a:t>We see a variety of players, both past and present from both subsetted teams as mentioned. </a:t>
            </a:r>
          </a:p>
          <a:p>
            <a:pPr lvl="0"/>
            <a:r>
              <a:rPr lang="en-US"/>
              <a:t>The Celtics players include Marcus, Jaylen,  and Jayson. While the other players such as  Dwyane, Kevin, Jimmy, and Andre represent the Heat.</a:t>
            </a:r>
          </a:p>
          <a:p>
            <a:pPr lvl="0"/>
            <a:endParaRPr lang="en-US"/>
          </a:p>
          <a:p>
            <a:pPr lvl="0"/>
            <a:r>
              <a:rPr lang="en-US"/>
              <a:t>We can also notice popular hashtags such as #heattwitter, #playbuttler.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10.06.2022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determine more details about the previous word cloud a clustering graph can help us determine the frequency.  </a:t>
            </a:r>
          </a:p>
          <a:p>
            <a:pPr lvl="0"/>
            <a:endParaRPr lang="en-US"/>
          </a:p>
          <a:p>
            <a:pPr lvl="0"/>
            <a:r>
              <a:rPr lang="en-US"/>
              <a:t>Out of the 3 players mentioned, Jayson Tatum's name stands out from fan tweets.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6810"/>
        </a:solidFill>
        <a:effectLst/>
      </p:bgPr>
    </p:bg>
    <p:spTree>
      <p:nvGrpSpPr>
        <p:cNvPr id="1" name=""/>
        <p:cNvGrpSpPr/>
        <p:nvPr/>
      </p:nvGrpSpPr>
      <p:grpSpPr>
        <a:xfrm>
          <a:off x="0" y="0"/>
          <a:ext cx="0" cy="0"/>
          <a:chOff x="0" y="0"/>
          <a:chExt cx="0" cy="0"/>
        </a:xfrm>
      </p:grpSpPr>
      <p:grpSp>
        <p:nvGrpSpPr>
          <p:cNvPr id="2" name="Group 2"/>
          <p:cNvGrpSpPr/>
          <p:nvPr/>
        </p:nvGrpSpPr>
        <p:grpSpPr>
          <a:xfrm>
            <a:off x="670542" y="1028700"/>
            <a:ext cx="7270962" cy="8229600"/>
            <a:chOff x="0" y="0"/>
            <a:chExt cx="2459560" cy="2783840"/>
          </a:xfrm>
        </p:grpSpPr>
        <p:sp>
          <p:nvSpPr>
            <p:cNvPr id="3" name="Freeform 3"/>
            <p:cNvSpPr/>
            <p:nvPr/>
          </p:nvSpPr>
          <p:spPr>
            <a:xfrm>
              <a:off x="0" y="0"/>
              <a:ext cx="2459560" cy="2783840"/>
            </a:xfrm>
            <a:custGeom>
              <a:avLst/>
              <a:gdLst/>
              <a:ahLst/>
              <a:cxnLst/>
              <a:rect l="l" t="t" r="r" b="b"/>
              <a:pathLst>
                <a:path w="2459560" h="2783840">
                  <a:moveTo>
                    <a:pt x="0" y="0"/>
                  </a:moveTo>
                  <a:lnTo>
                    <a:pt x="2459560" y="0"/>
                  </a:lnTo>
                  <a:lnTo>
                    <a:pt x="2459560" y="2783840"/>
                  </a:lnTo>
                  <a:lnTo>
                    <a:pt x="0" y="2783840"/>
                  </a:lnTo>
                  <a:close/>
                </a:path>
              </a:pathLst>
            </a:custGeom>
            <a:solidFill>
              <a:srgbClr val="F6F4F2"/>
            </a:solidFill>
          </p:spPr>
        </p:sp>
      </p:grpSp>
      <p:grpSp>
        <p:nvGrpSpPr>
          <p:cNvPr id="4" name="Group 4"/>
          <p:cNvGrpSpPr/>
          <p:nvPr/>
        </p:nvGrpSpPr>
        <p:grpSpPr>
          <a:xfrm>
            <a:off x="7941504" y="0"/>
            <a:ext cx="10346496" cy="10287000"/>
            <a:chOff x="0" y="0"/>
            <a:chExt cx="3499926" cy="3479800"/>
          </a:xfrm>
        </p:grpSpPr>
        <p:sp>
          <p:nvSpPr>
            <p:cNvPr id="5" name="Freeform 5"/>
            <p:cNvSpPr/>
            <p:nvPr/>
          </p:nvSpPr>
          <p:spPr>
            <a:xfrm>
              <a:off x="0" y="0"/>
              <a:ext cx="3499926" cy="3479800"/>
            </a:xfrm>
            <a:custGeom>
              <a:avLst/>
              <a:gdLst/>
              <a:ahLst/>
              <a:cxnLst/>
              <a:rect l="l" t="t" r="r" b="b"/>
              <a:pathLst>
                <a:path w="3499926" h="3479800">
                  <a:moveTo>
                    <a:pt x="0" y="0"/>
                  </a:moveTo>
                  <a:lnTo>
                    <a:pt x="3499926" y="0"/>
                  </a:lnTo>
                  <a:lnTo>
                    <a:pt x="3499926" y="3479800"/>
                  </a:lnTo>
                  <a:lnTo>
                    <a:pt x="0" y="3479800"/>
                  </a:lnTo>
                  <a:close/>
                </a:path>
              </a:pathLst>
            </a:custGeom>
            <a:solidFill>
              <a:srgbClr val="000000"/>
            </a:solidFill>
          </p:spPr>
        </p:sp>
      </p:grpSp>
      <p:grpSp>
        <p:nvGrpSpPr>
          <p:cNvPr id="6" name="Group 6"/>
          <p:cNvGrpSpPr/>
          <p:nvPr/>
        </p:nvGrpSpPr>
        <p:grpSpPr>
          <a:xfrm>
            <a:off x="7941504" y="807689"/>
            <a:ext cx="9889493" cy="9002873"/>
            <a:chOff x="0" y="0"/>
            <a:chExt cx="3222246" cy="2933363"/>
          </a:xfrm>
        </p:grpSpPr>
        <p:sp>
          <p:nvSpPr>
            <p:cNvPr id="7" name="Freeform 7"/>
            <p:cNvSpPr/>
            <p:nvPr/>
          </p:nvSpPr>
          <p:spPr>
            <a:xfrm>
              <a:off x="0" y="0"/>
              <a:ext cx="3222246" cy="2933363"/>
            </a:xfrm>
            <a:custGeom>
              <a:avLst/>
              <a:gdLst/>
              <a:ahLst/>
              <a:cxnLst/>
              <a:rect l="l" t="t" r="r" b="b"/>
              <a:pathLst>
                <a:path w="3222246" h="2933363">
                  <a:moveTo>
                    <a:pt x="0" y="0"/>
                  </a:moveTo>
                  <a:lnTo>
                    <a:pt x="3222246" y="0"/>
                  </a:lnTo>
                  <a:lnTo>
                    <a:pt x="3222246" y="2933363"/>
                  </a:lnTo>
                  <a:lnTo>
                    <a:pt x="0" y="2933363"/>
                  </a:lnTo>
                  <a:close/>
                </a:path>
              </a:pathLst>
            </a:custGeom>
            <a:solidFill>
              <a:srgbClr val="FFFFFF"/>
            </a:solidFill>
          </p:spPr>
        </p:sp>
      </p:grpSp>
      <p:grpSp>
        <p:nvGrpSpPr>
          <p:cNvPr id="8" name="Group 8"/>
          <p:cNvGrpSpPr/>
          <p:nvPr/>
        </p:nvGrpSpPr>
        <p:grpSpPr>
          <a:xfrm>
            <a:off x="8154474" y="1194326"/>
            <a:ext cx="6582252" cy="4114800"/>
            <a:chOff x="0" y="0"/>
            <a:chExt cx="8776337" cy="5486400"/>
          </a:xfrm>
        </p:grpSpPr>
        <p:pic>
          <p:nvPicPr>
            <p:cNvPr id="9" name="Picture 9"/>
            <p:cNvPicPr>
              <a:picLocks noChangeAspect="1"/>
            </p:cNvPicPr>
            <p:nvPr/>
          </p:nvPicPr>
          <p:blipFill>
            <a:blip r:embed="rId3"/>
            <a:srcRect l="1610" r="1610"/>
            <a:stretch>
              <a:fillRect/>
            </a:stretch>
          </p:blipFill>
          <p:spPr>
            <a:xfrm>
              <a:off x="0" y="0"/>
              <a:ext cx="8776337" cy="5486400"/>
            </a:xfrm>
            <a:prstGeom prst="rect">
              <a:avLst/>
            </a:prstGeom>
          </p:spPr>
        </p:pic>
      </p:grpSp>
      <p:pic>
        <p:nvPicPr>
          <p:cNvPr id="10" name="Picture 10"/>
          <p:cNvPicPr>
            <a:picLocks noChangeAspect="1"/>
          </p:cNvPicPr>
          <p:nvPr/>
        </p:nvPicPr>
        <p:blipFill>
          <a:blip r:embed="rId4"/>
          <a:srcRect l="13924" r="13776" b="18361"/>
          <a:stretch>
            <a:fillRect/>
          </a:stretch>
        </p:blipFill>
        <p:spPr>
          <a:xfrm>
            <a:off x="12424485" y="1709489"/>
            <a:ext cx="5406512" cy="3434011"/>
          </a:xfrm>
          <a:prstGeom prst="rect">
            <a:avLst/>
          </a:prstGeom>
        </p:spPr>
      </p:pic>
      <p:pic>
        <p:nvPicPr>
          <p:cNvPr id="11" name="Picture 11"/>
          <p:cNvPicPr>
            <a:picLocks noChangeAspect="1"/>
          </p:cNvPicPr>
          <p:nvPr/>
        </p:nvPicPr>
        <p:blipFill>
          <a:blip r:embed="rId5"/>
          <a:srcRect l="25215" r="25215"/>
          <a:stretch>
            <a:fillRect/>
          </a:stretch>
        </p:blipFill>
        <p:spPr>
          <a:xfrm>
            <a:off x="12424485" y="4566266"/>
            <a:ext cx="5220970" cy="5071403"/>
          </a:xfrm>
          <a:prstGeom prst="rect">
            <a:avLst/>
          </a:prstGeom>
        </p:spPr>
      </p:pic>
      <p:pic>
        <p:nvPicPr>
          <p:cNvPr id="12" name="Picture 12"/>
          <p:cNvPicPr>
            <a:picLocks noChangeAspect="1"/>
          </p:cNvPicPr>
          <p:nvPr/>
        </p:nvPicPr>
        <p:blipFill>
          <a:blip r:embed="rId6"/>
          <a:srcRect l="18268" r="15908"/>
          <a:stretch>
            <a:fillRect/>
          </a:stretch>
        </p:blipFill>
        <p:spPr>
          <a:xfrm>
            <a:off x="8154474" y="4233336"/>
            <a:ext cx="5497516" cy="5577226"/>
          </a:xfrm>
          <a:prstGeom prst="rect">
            <a:avLst/>
          </a:prstGeom>
        </p:spPr>
      </p:pic>
      <p:pic>
        <p:nvPicPr>
          <p:cNvPr id="13" name="Picture 13"/>
          <p:cNvPicPr>
            <a:picLocks noChangeAspect="1"/>
          </p:cNvPicPr>
          <p:nvPr/>
        </p:nvPicPr>
        <p:blipFill>
          <a:blip r:embed="rId7"/>
          <a:srcRect/>
          <a:stretch>
            <a:fillRect/>
          </a:stretch>
        </p:blipFill>
        <p:spPr>
          <a:xfrm>
            <a:off x="5217544" y="2652810"/>
            <a:ext cx="1172341" cy="2605203"/>
          </a:xfrm>
          <a:prstGeom prst="rect">
            <a:avLst/>
          </a:prstGeom>
        </p:spPr>
      </p:pic>
      <p:pic>
        <p:nvPicPr>
          <p:cNvPr id="14" name="Picture 14"/>
          <p:cNvPicPr>
            <a:picLocks noChangeAspect="1"/>
          </p:cNvPicPr>
          <p:nvPr/>
        </p:nvPicPr>
        <p:blipFill>
          <a:blip r:embed="rId8"/>
          <a:srcRect l="6475" t="18833" r="3841" b="12708"/>
          <a:stretch>
            <a:fillRect/>
          </a:stretch>
        </p:blipFill>
        <p:spPr>
          <a:xfrm>
            <a:off x="1054413" y="2812529"/>
            <a:ext cx="3251610" cy="2482061"/>
          </a:xfrm>
          <a:prstGeom prst="rect">
            <a:avLst/>
          </a:prstGeom>
        </p:spPr>
      </p:pic>
      <p:grpSp>
        <p:nvGrpSpPr>
          <p:cNvPr id="15" name="Group 15"/>
          <p:cNvGrpSpPr/>
          <p:nvPr/>
        </p:nvGrpSpPr>
        <p:grpSpPr>
          <a:xfrm>
            <a:off x="1233492" y="5982589"/>
            <a:ext cx="6484170" cy="1119379"/>
            <a:chOff x="0" y="0"/>
            <a:chExt cx="8645560" cy="1492505"/>
          </a:xfrm>
        </p:grpSpPr>
        <p:sp>
          <p:nvSpPr>
            <p:cNvPr id="16" name="TextBox 16"/>
            <p:cNvSpPr txBox="1"/>
            <p:nvPr/>
          </p:nvSpPr>
          <p:spPr>
            <a:xfrm>
              <a:off x="0" y="-133350"/>
              <a:ext cx="8645560" cy="1079147"/>
            </a:xfrm>
            <a:prstGeom prst="rect">
              <a:avLst/>
            </a:prstGeom>
          </p:spPr>
          <p:txBody>
            <a:bodyPr lIns="0" tIns="0" rIns="0" bIns="0" rtlCol="0" anchor="t">
              <a:spAutoFit/>
            </a:bodyPr>
            <a:lstStyle/>
            <a:p>
              <a:pPr algn="ctr">
                <a:lnSpc>
                  <a:spcPts val="6573"/>
                </a:lnSpc>
              </a:pPr>
              <a:r>
                <a:rPr lang="en-US" sz="4695" spc="615">
                  <a:solidFill>
                    <a:srgbClr val="000000"/>
                  </a:solidFill>
                  <a:latin typeface="Poppins Medium Bold"/>
                </a:rPr>
                <a:t> Fan Engagement  </a:t>
              </a:r>
            </a:p>
          </p:txBody>
        </p:sp>
        <p:sp>
          <p:nvSpPr>
            <p:cNvPr id="17" name="TextBox 17"/>
            <p:cNvSpPr txBox="1"/>
            <p:nvPr/>
          </p:nvSpPr>
          <p:spPr>
            <a:xfrm>
              <a:off x="0" y="1124885"/>
              <a:ext cx="8645560" cy="367619"/>
            </a:xfrm>
            <a:prstGeom prst="rect">
              <a:avLst/>
            </a:prstGeom>
          </p:spPr>
          <p:txBody>
            <a:bodyPr lIns="0" tIns="0" rIns="0" bIns="0" rtlCol="0" anchor="t">
              <a:spAutoFit/>
            </a:bodyPr>
            <a:lstStyle/>
            <a:p>
              <a:pPr algn="ctr">
                <a:lnSpc>
                  <a:spcPts val="2077"/>
                </a:lnSpc>
              </a:pPr>
              <a:r>
                <a:rPr lang="en-US" sz="1806" spc="236">
                  <a:solidFill>
                    <a:srgbClr val="000000"/>
                  </a:solidFill>
                  <a:latin typeface="Poppins"/>
                </a:rPr>
                <a:t>Text Analytics </a:t>
              </a:r>
            </a:p>
          </p:txBody>
        </p:sp>
      </p:grpSp>
      <p:sp>
        <p:nvSpPr>
          <p:cNvPr id="18" name="TextBox 18"/>
          <p:cNvSpPr txBox="1"/>
          <p:nvPr/>
        </p:nvSpPr>
        <p:spPr>
          <a:xfrm>
            <a:off x="1558937" y="8444091"/>
            <a:ext cx="5852330" cy="398545"/>
          </a:xfrm>
          <a:prstGeom prst="rect">
            <a:avLst/>
          </a:prstGeom>
        </p:spPr>
        <p:txBody>
          <a:bodyPr lIns="0" tIns="0" rIns="0" bIns="0" rtlCol="0" anchor="t">
            <a:spAutoFit/>
          </a:bodyPr>
          <a:lstStyle/>
          <a:p>
            <a:pPr algn="ctr">
              <a:lnSpc>
                <a:spcPts val="3231"/>
              </a:lnSpc>
            </a:pPr>
            <a:r>
              <a:rPr lang="en-US" sz="2308" spc="302">
                <a:solidFill>
                  <a:srgbClr val="000000"/>
                </a:solidFill>
                <a:latin typeface="Poppins Light"/>
              </a:rPr>
              <a:t>Presented By: Alliyah Thompson</a:t>
            </a:r>
          </a:p>
        </p:txBody>
      </p:sp>
      <p:sp>
        <p:nvSpPr>
          <p:cNvPr id="19" name="AutoShape 19"/>
          <p:cNvSpPr/>
          <p:nvPr/>
        </p:nvSpPr>
        <p:spPr>
          <a:xfrm rot="-5400000">
            <a:off x="3126625" y="3950649"/>
            <a:ext cx="2707429" cy="0"/>
          </a:xfrm>
          <a:prstGeom prst="line">
            <a:avLst/>
          </a:prstGeom>
          <a:ln w="9525" cap="rnd">
            <a:solidFill>
              <a:srgbClr val="000000"/>
            </a:solidFill>
            <a:prstDash val="soli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2000" advTm="13962"/>
    </mc:Choice>
    <mc:Fallback xmlns="">
      <p:transition spd="slow" advTm="1396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6810"/>
        </a:solidFill>
        <a:effectLst/>
      </p:bgPr>
    </p:bg>
    <p:spTree>
      <p:nvGrpSpPr>
        <p:cNvPr id="1" name=""/>
        <p:cNvGrpSpPr/>
        <p:nvPr/>
      </p:nvGrpSpPr>
      <p:grpSpPr>
        <a:xfrm>
          <a:off x="0" y="0"/>
          <a:ext cx="0" cy="0"/>
          <a:chOff x="0" y="0"/>
          <a:chExt cx="0" cy="0"/>
        </a:xfrm>
      </p:grpSpPr>
      <p:grpSp>
        <p:nvGrpSpPr>
          <p:cNvPr id="2" name="Group 2"/>
          <p:cNvGrpSpPr/>
          <p:nvPr/>
        </p:nvGrpSpPr>
        <p:grpSpPr>
          <a:xfrm>
            <a:off x="6418016" y="0"/>
            <a:ext cx="11869984" cy="10287000"/>
            <a:chOff x="0" y="0"/>
            <a:chExt cx="4015278" cy="3479800"/>
          </a:xfrm>
        </p:grpSpPr>
        <p:sp>
          <p:nvSpPr>
            <p:cNvPr id="3" name="Freeform 3"/>
            <p:cNvSpPr/>
            <p:nvPr/>
          </p:nvSpPr>
          <p:spPr>
            <a:xfrm>
              <a:off x="0" y="0"/>
              <a:ext cx="4015279" cy="3479800"/>
            </a:xfrm>
            <a:custGeom>
              <a:avLst/>
              <a:gdLst/>
              <a:ahLst/>
              <a:cxnLst/>
              <a:rect l="l" t="t" r="r" b="b"/>
              <a:pathLst>
                <a:path w="4015279" h="3479800">
                  <a:moveTo>
                    <a:pt x="0" y="0"/>
                  </a:moveTo>
                  <a:lnTo>
                    <a:pt x="4015279" y="0"/>
                  </a:lnTo>
                  <a:lnTo>
                    <a:pt x="4015279" y="3479800"/>
                  </a:lnTo>
                  <a:lnTo>
                    <a:pt x="0" y="3479800"/>
                  </a:lnTo>
                  <a:close/>
                </a:path>
              </a:pathLst>
            </a:custGeom>
            <a:solidFill>
              <a:srgbClr val="FFFFFF"/>
            </a:solidFill>
          </p:spPr>
        </p:sp>
      </p:grpSp>
      <p:pic>
        <p:nvPicPr>
          <p:cNvPr id="4" name="Picture 4"/>
          <p:cNvPicPr>
            <a:picLocks noChangeAspect="1"/>
          </p:cNvPicPr>
          <p:nvPr/>
        </p:nvPicPr>
        <p:blipFill>
          <a:blip r:embed="rId3"/>
          <a:srcRect/>
          <a:stretch>
            <a:fillRect/>
          </a:stretch>
        </p:blipFill>
        <p:spPr>
          <a:xfrm>
            <a:off x="6418016" y="1572261"/>
            <a:ext cx="11898953" cy="6640972"/>
          </a:xfrm>
          <a:prstGeom prst="rect">
            <a:avLst/>
          </a:prstGeom>
        </p:spPr>
      </p:pic>
      <p:grpSp>
        <p:nvGrpSpPr>
          <p:cNvPr id="5" name="Group 5"/>
          <p:cNvGrpSpPr/>
          <p:nvPr/>
        </p:nvGrpSpPr>
        <p:grpSpPr>
          <a:xfrm>
            <a:off x="-224855" y="3397846"/>
            <a:ext cx="6471749" cy="2052036"/>
            <a:chOff x="0" y="0"/>
            <a:chExt cx="8628998" cy="2736048"/>
          </a:xfrm>
        </p:grpSpPr>
        <p:sp>
          <p:nvSpPr>
            <p:cNvPr id="6" name="TextBox 6"/>
            <p:cNvSpPr txBox="1"/>
            <p:nvPr/>
          </p:nvSpPr>
          <p:spPr>
            <a:xfrm>
              <a:off x="0" y="-247650"/>
              <a:ext cx="8628998" cy="1977138"/>
            </a:xfrm>
            <a:prstGeom prst="rect">
              <a:avLst/>
            </a:prstGeom>
          </p:spPr>
          <p:txBody>
            <a:bodyPr lIns="0" tIns="0" rIns="0" bIns="0" rtlCol="0" anchor="t">
              <a:spAutoFit/>
            </a:bodyPr>
            <a:lstStyle/>
            <a:p>
              <a:pPr algn="ctr">
                <a:lnSpc>
                  <a:spcPts val="11977"/>
                </a:lnSpc>
              </a:pPr>
              <a:r>
                <a:rPr lang="en-US" sz="8555" spc="1120">
                  <a:solidFill>
                    <a:srgbClr val="FFFFFF"/>
                  </a:solidFill>
                  <a:latin typeface="Poppins Medium"/>
                </a:rPr>
                <a:t>Insights</a:t>
              </a:r>
            </a:p>
          </p:txBody>
        </p:sp>
        <p:sp>
          <p:nvSpPr>
            <p:cNvPr id="7" name="TextBox 7"/>
            <p:cNvSpPr txBox="1"/>
            <p:nvPr/>
          </p:nvSpPr>
          <p:spPr>
            <a:xfrm>
              <a:off x="0" y="2063655"/>
              <a:ext cx="8628998" cy="672393"/>
            </a:xfrm>
            <a:prstGeom prst="rect">
              <a:avLst/>
            </a:prstGeom>
          </p:spPr>
          <p:txBody>
            <a:bodyPr lIns="0" tIns="0" rIns="0" bIns="0" rtlCol="0" anchor="t">
              <a:spAutoFit/>
            </a:bodyPr>
            <a:lstStyle/>
            <a:p>
              <a:pPr algn="ctr">
                <a:lnSpc>
                  <a:spcPts val="3785"/>
                </a:lnSpc>
              </a:pPr>
              <a:r>
                <a:rPr lang="en-US" sz="3291" spc="431">
                  <a:solidFill>
                    <a:srgbClr val="FFFFFF"/>
                  </a:solidFill>
                  <a:latin typeface="Poppins Italics"/>
                </a:rPr>
                <a:t>Denogram</a:t>
              </a:r>
            </a:p>
          </p:txBody>
        </p:sp>
      </p:grpSp>
    </p:spTree>
  </p:cSld>
  <p:clrMapOvr>
    <a:masterClrMapping/>
  </p:clrMapOvr>
  <mc:AlternateContent xmlns:mc="http://schemas.openxmlformats.org/markup-compatibility/2006" xmlns:p14="http://schemas.microsoft.com/office/powerpoint/2010/main">
    <mc:Choice Requires="p14">
      <p:transition spd="slow" p14:dur="2000" advTm="13496"/>
    </mc:Choice>
    <mc:Fallback xmlns="">
      <p:transition spd="slow" advTm="1349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022809" y="3311031"/>
            <a:ext cx="11825531" cy="2355432"/>
          </a:xfrm>
          <a:prstGeom prst="rect">
            <a:avLst/>
          </a:prstGeom>
        </p:spPr>
        <p:txBody>
          <a:bodyPr lIns="0" tIns="0" rIns="0" bIns="0" rtlCol="0" anchor="t">
            <a:spAutoFit/>
          </a:bodyPr>
          <a:lstStyle/>
          <a:p>
            <a:pPr algn="ctr">
              <a:lnSpc>
                <a:spcPts val="9296"/>
              </a:lnSpc>
            </a:pPr>
            <a:r>
              <a:rPr lang="en-US" sz="6640" spc="776">
                <a:solidFill>
                  <a:srgbClr val="000000"/>
                </a:solidFill>
                <a:latin typeface="Poppins Medium"/>
              </a:rPr>
              <a:t>Championship Tweet  Analysis </a:t>
            </a:r>
          </a:p>
        </p:txBody>
      </p:sp>
      <p:pic>
        <p:nvPicPr>
          <p:cNvPr id="3" name="Picture 3"/>
          <p:cNvPicPr>
            <a:picLocks noChangeAspect="1"/>
          </p:cNvPicPr>
          <p:nvPr/>
        </p:nvPicPr>
        <p:blipFill>
          <a:blip r:embed="rId2"/>
          <a:srcRect/>
          <a:stretch>
            <a:fillRect/>
          </a:stretch>
        </p:blipFill>
        <p:spPr>
          <a:xfrm>
            <a:off x="2824376" y="5143500"/>
            <a:ext cx="2982251" cy="4213021"/>
          </a:xfrm>
          <a:prstGeom prst="rect">
            <a:avLst/>
          </a:prstGeom>
        </p:spPr>
      </p:pic>
      <p:pic>
        <p:nvPicPr>
          <p:cNvPr id="4" name="Picture 4"/>
          <p:cNvPicPr>
            <a:picLocks noChangeAspect="1"/>
          </p:cNvPicPr>
          <p:nvPr/>
        </p:nvPicPr>
        <p:blipFill>
          <a:blip r:embed="rId3"/>
          <a:srcRect/>
          <a:stretch>
            <a:fillRect/>
          </a:stretch>
        </p:blipFill>
        <p:spPr>
          <a:xfrm>
            <a:off x="12248633" y="5868556"/>
            <a:ext cx="5010667" cy="308348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980"/>
    </mc:Choice>
    <mc:Fallback xmlns="">
      <p:transition spd="slow" advTm="498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681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2021208" cy="10287000"/>
            <a:chOff x="0" y="0"/>
            <a:chExt cx="4110370" cy="3517399"/>
          </a:xfrm>
        </p:grpSpPr>
        <p:sp>
          <p:nvSpPr>
            <p:cNvPr id="3" name="Freeform 3"/>
            <p:cNvSpPr/>
            <p:nvPr/>
          </p:nvSpPr>
          <p:spPr>
            <a:xfrm>
              <a:off x="0" y="0"/>
              <a:ext cx="4110370" cy="3517398"/>
            </a:xfrm>
            <a:custGeom>
              <a:avLst/>
              <a:gdLst/>
              <a:ahLst/>
              <a:cxnLst/>
              <a:rect l="l" t="t" r="r" b="b"/>
              <a:pathLst>
                <a:path w="4110370" h="3517398">
                  <a:moveTo>
                    <a:pt x="0" y="0"/>
                  </a:moveTo>
                  <a:lnTo>
                    <a:pt x="4110370" y="0"/>
                  </a:lnTo>
                  <a:lnTo>
                    <a:pt x="4110370" y="3517398"/>
                  </a:lnTo>
                  <a:lnTo>
                    <a:pt x="0" y="3517398"/>
                  </a:lnTo>
                  <a:close/>
                </a:path>
              </a:pathLst>
            </a:custGeom>
            <a:solidFill>
              <a:srgbClr val="FFFFFF"/>
            </a:solidFill>
          </p:spPr>
        </p:sp>
      </p:grpSp>
      <p:pic>
        <p:nvPicPr>
          <p:cNvPr id="4" name="Picture 4"/>
          <p:cNvPicPr>
            <a:picLocks noChangeAspect="1"/>
          </p:cNvPicPr>
          <p:nvPr/>
        </p:nvPicPr>
        <p:blipFill>
          <a:blip r:embed="rId3"/>
          <a:srcRect/>
          <a:stretch>
            <a:fillRect/>
          </a:stretch>
        </p:blipFill>
        <p:spPr>
          <a:xfrm>
            <a:off x="0" y="1943048"/>
            <a:ext cx="12021208" cy="6400903"/>
          </a:xfrm>
          <a:prstGeom prst="rect">
            <a:avLst/>
          </a:prstGeom>
        </p:spPr>
      </p:pic>
      <p:grpSp>
        <p:nvGrpSpPr>
          <p:cNvPr id="5" name="Group 5"/>
          <p:cNvGrpSpPr/>
          <p:nvPr/>
        </p:nvGrpSpPr>
        <p:grpSpPr>
          <a:xfrm>
            <a:off x="12432622" y="3687649"/>
            <a:ext cx="5687253" cy="1803291"/>
            <a:chOff x="0" y="0"/>
            <a:chExt cx="7583004" cy="2404389"/>
          </a:xfrm>
        </p:grpSpPr>
        <p:sp>
          <p:nvSpPr>
            <p:cNvPr id="6" name="TextBox 6"/>
            <p:cNvSpPr txBox="1"/>
            <p:nvPr/>
          </p:nvSpPr>
          <p:spPr>
            <a:xfrm>
              <a:off x="0" y="-219075"/>
              <a:ext cx="7583004" cy="1738917"/>
            </a:xfrm>
            <a:prstGeom prst="rect">
              <a:avLst/>
            </a:prstGeom>
          </p:spPr>
          <p:txBody>
            <a:bodyPr lIns="0" tIns="0" rIns="0" bIns="0" rtlCol="0" anchor="t">
              <a:spAutoFit/>
            </a:bodyPr>
            <a:lstStyle/>
            <a:p>
              <a:pPr algn="ctr">
                <a:lnSpc>
                  <a:spcPts val="10525"/>
                </a:lnSpc>
              </a:pPr>
              <a:r>
                <a:rPr lang="en-US" sz="7518" spc="984">
                  <a:solidFill>
                    <a:srgbClr val="FFFFFF"/>
                  </a:solidFill>
                  <a:latin typeface="Poppins Medium"/>
                </a:rPr>
                <a:t>Insights</a:t>
              </a:r>
            </a:p>
          </p:txBody>
        </p:sp>
        <p:sp>
          <p:nvSpPr>
            <p:cNvPr id="7" name="TextBox 7"/>
            <p:cNvSpPr txBox="1"/>
            <p:nvPr/>
          </p:nvSpPr>
          <p:spPr>
            <a:xfrm>
              <a:off x="0" y="1812347"/>
              <a:ext cx="7583004" cy="592041"/>
            </a:xfrm>
            <a:prstGeom prst="rect">
              <a:avLst/>
            </a:prstGeom>
          </p:spPr>
          <p:txBody>
            <a:bodyPr lIns="0" tIns="0" rIns="0" bIns="0" rtlCol="0" anchor="t">
              <a:spAutoFit/>
            </a:bodyPr>
            <a:lstStyle/>
            <a:p>
              <a:pPr algn="ctr">
                <a:lnSpc>
                  <a:spcPts val="3326"/>
                </a:lnSpc>
              </a:pPr>
              <a:r>
                <a:rPr lang="en-US" sz="2892" spc="378">
                  <a:solidFill>
                    <a:srgbClr val="FFFFFF"/>
                  </a:solidFill>
                  <a:latin typeface="Poppins Italics"/>
                </a:rPr>
                <a:t>Word Association Graph</a:t>
              </a:r>
            </a:p>
          </p:txBody>
        </p:sp>
      </p:grpSp>
      <p:sp>
        <p:nvSpPr>
          <p:cNvPr id="8" name="TextBox 8"/>
          <p:cNvSpPr txBox="1"/>
          <p:nvPr/>
        </p:nvSpPr>
        <p:spPr>
          <a:xfrm>
            <a:off x="2351245" y="8797115"/>
            <a:ext cx="7318719" cy="903319"/>
          </a:xfrm>
          <a:prstGeom prst="rect">
            <a:avLst/>
          </a:prstGeom>
        </p:spPr>
        <p:txBody>
          <a:bodyPr lIns="0" tIns="0" rIns="0" bIns="0" rtlCol="0" anchor="t">
            <a:spAutoFit/>
          </a:bodyPr>
          <a:lstStyle/>
          <a:p>
            <a:pPr algn="ctr">
              <a:lnSpc>
                <a:spcPts val="3434"/>
              </a:lnSpc>
            </a:pPr>
            <a:r>
              <a:rPr lang="en-US" sz="3039" spc="151">
                <a:solidFill>
                  <a:srgbClr val="000000"/>
                </a:solidFill>
                <a:latin typeface="Poppins"/>
              </a:rPr>
              <a:t>Words associated with</a:t>
            </a:r>
            <a:r>
              <a:rPr lang="en-US" sz="3039" spc="151">
                <a:solidFill>
                  <a:srgbClr val="000000"/>
                </a:solidFill>
                <a:latin typeface="Poppins Bold"/>
              </a:rPr>
              <a:t>"title"</a:t>
            </a:r>
          </a:p>
          <a:p>
            <a:pPr algn="ctr">
              <a:lnSpc>
                <a:spcPts val="3434"/>
              </a:lnSpc>
            </a:pPr>
            <a:r>
              <a:rPr lang="en-US" sz="3039" spc="151">
                <a:solidFill>
                  <a:srgbClr val="000000"/>
                </a:solidFill>
                <a:latin typeface="Poppins"/>
              </a:rPr>
              <a:t>from the Championship  dataset</a:t>
            </a:r>
          </a:p>
        </p:txBody>
      </p:sp>
    </p:spTree>
  </p:cSld>
  <p:clrMapOvr>
    <a:masterClrMapping/>
  </p:clrMapOvr>
  <mc:AlternateContent xmlns:mc="http://schemas.openxmlformats.org/markup-compatibility/2006" xmlns:p14="http://schemas.microsoft.com/office/powerpoint/2010/main">
    <mc:Choice Requires="p14">
      <p:transition spd="slow" p14:dur="2000" advTm="47649"/>
    </mc:Choice>
    <mc:Fallback xmlns="">
      <p:transition spd="slow" advTm="47649"/>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681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2021208" cy="10287000"/>
            <a:chOff x="0" y="0"/>
            <a:chExt cx="4110370" cy="3517399"/>
          </a:xfrm>
        </p:grpSpPr>
        <p:sp>
          <p:nvSpPr>
            <p:cNvPr id="3" name="Freeform 3"/>
            <p:cNvSpPr/>
            <p:nvPr/>
          </p:nvSpPr>
          <p:spPr>
            <a:xfrm>
              <a:off x="0" y="0"/>
              <a:ext cx="4110370" cy="3517398"/>
            </a:xfrm>
            <a:custGeom>
              <a:avLst/>
              <a:gdLst/>
              <a:ahLst/>
              <a:cxnLst/>
              <a:rect l="l" t="t" r="r" b="b"/>
              <a:pathLst>
                <a:path w="4110370" h="3517398">
                  <a:moveTo>
                    <a:pt x="0" y="0"/>
                  </a:moveTo>
                  <a:lnTo>
                    <a:pt x="4110370" y="0"/>
                  </a:lnTo>
                  <a:lnTo>
                    <a:pt x="4110370" y="3517398"/>
                  </a:lnTo>
                  <a:lnTo>
                    <a:pt x="0" y="3517398"/>
                  </a:lnTo>
                  <a:close/>
                </a:path>
              </a:pathLst>
            </a:custGeom>
            <a:solidFill>
              <a:srgbClr val="FFFFFF"/>
            </a:solidFill>
          </p:spPr>
        </p:sp>
      </p:grpSp>
      <p:pic>
        <p:nvPicPr>
          <p:cNvPr id="4" name="Picture 4"/>
          <p:cNvPicPr>
            <a:picLocks noChangeAspect="1"/>
          </p:cNvPicPr>
          <p:nvPr/>
        </p:nvPicPr>
        <p:blipFill>
          <a:blip r:embed="rId3"/>
          <a:srcRect l="4080" r="4080"/>
          <a:stretch>
            <a:fillRect/>
          </a:stretch>
        </p:blipFill>
        <p:spPr>
          <a:xfrm>
            <a:off x="213900" y="1315837"/>
            <a:ext cx="11593408" cy="6795662"/>
          </a:xfrm>
          <a:prstGeom prst="rect">
            <a:avLst/>
          </a:prstGeom>
        </p:spPr>
      </p:pic>
      <p:grpSp>
        <p:nvGrpSpPr>
          <p:cNvPr id="5" name="Group 5"/>
          <p:cNvGrpSpPr/>
          <p:nvPr/>
        </p:nvGrpSpPr>
        <p:grpSpPr>
          <a:xfrm>
            <a:off x="12319059" y="3801116"/>
            <a:ext cx="5756046" cy="1825104"/>
            <a:chOff x="0" y="0"/>
            <a:chExt cx="7674728" cy="2433472"/>
          </a:xfrm>
        </p:grpSpPr>
        <p:sp>
          <p:nvSpPr>
            <p:cNvPr id="6" name="TextBox 6"/>
            <p:cNvSpPr txBox="1"/>
            <p:nvPr/>
          </p:nvSpPr>
          <p:spPr>
            <a:xfrm>
              <a:off x="0" y="-219075"/>
              <a:ext cx="7674728" cy="1757301"/>
            </a:xfrm>
            <a:prstGeom prst="rect">
              <a:avLst/>
            </a:prstGeom>
          </p:spPr>
          <p:txBody>
            <a:bodyPr lIns="0" tIns="0" rIns="0" bIns="0" rtlCol="0" anchor="t">
              <a:spAutoFit/>
            </a:bodyPr>
            <a:lstStyle/>
            <a:p>
              <a:pPr algn="ctr">
                <a:lnSpc>
                  <a:spcPts val="10652"/>
                </a:lnSpc>
              </a:pPr>
              <a:r>
                <a:rPr lang="en-US" sz="7609" spc="996">
                  <a:solidFill>
                    <a:srgbClr val="FFFFFF"/>
                  </a:solidFill>
                  <a:latin typeface="Poppins Medium"/>
                </a:rPr>
                <a:t>Insights</a:t>
              </a:r>
            </a:p>
          </p:txBody>
        </p:sp>
        <p:sp>
          <p:nvSpPr>
            <p:cNvPr id="7" name="TextBox 7"/>
            <p:cNvSpPr txBox="1"/>
            <p:nvPr/>
          </p:nvSpPr>
          <p:spPr>
            <a:xfrm>
              <a:off x="0" y="1834385"/>
              <a:ext cx="7674728" cy="599087"/>
            </a:xfrm>
            <a:prstGeom prst="rect">
              <a:avLst/>
            </a:prstGeom>
          </p:spPr>
          <p:txBody>
            <a:bodyPr lIns="0" tIns="0" rIns="0" bIns="0" rtlCol="0" anchor="t">
              <a:spAutoFit/>
            </a:bodyPr>
            <a:lstStyle/>
            <a:p>
              <a:pPr algn="ctr">
                <a:lnSpc>
                  <a:spcPts val="3366"/>
                </a:lnSpc>
              </a:pPr>
              <a:r>
                <a:rPr lang="en-US" sz="2927" spc="383">
                  <a:solidFill>
                    <a:srgbClr val="FFFFFF"/>
                  </a:solidFill>
                  <a:latin typeface="Poppins Italics"/>
                </a:rPr>
                <a:t>Word Association Graph</a:t>
              </a:r>
            </a:p>
          </p:txBody>
        </p:sp>
      </p:grpSp>
      <p:sp>
        <p:nvSpPr>
          <p:cNvPr id="8" name="TextBox 8"/>
          <p:cNvSpPr txBox="1"/>
          <p:nvPr/>
        </p:nvSpPr>
        <p:spPr>
          <a:xfrm>
            <a:off x="2351245" y="8797115"/>
            <a:ext cx="7318719" cy="903319"/>
          </a:xfrm>
          <a:prstGeom prst="rect">
            <a:avLst/>
          </a:prstGeom>
        </p:spPr>
        <p:txBody>
          <a:bodyPr lIns="0" tIns="0" rIns="0" bIns="0" rtlCol="0" anchor="t">
            <a:spAutoFit/>
          </a:bodyPr>
          <a:lstStyle/>
          <a:p>
            <a:pPr algn="ctr">
              <a:lnSpc>
                <a:spcPts val="3434"/>
              </a:lnSpc>
            </a:pPr>
            <a:r>
              <a:rPr lang="en-US" sz="3039" spc="151">
                <a:solidFill>
                  <a:srgbClr val="000000"/>
                </a:solidFill>
                <a:latin typeface="Poppins"/>
              </a:rPr>
              <a:t>Words associated with</a:t>
            </a:r>
            <a:r>
              <a:rPr lang="en-US" sz="3039" spc="151">
                <a:solidFill>
                  <a:srgbClr val="000000"/>
                </a:solidFill>
                <a:latin typeface="Poppins Bold"/>
              </a:rPr>
              <a:t>"show"</a:t>
            </a:r>
          </a:p>
          <a:p>
            <a:pPr algn="ctr">
              <a:lnSpc>
                <a:spcPts val="3434"/>
              </a:lnSpc>
            </a:pPr>
            <a:r>
              <a:rPr lang="en-US" sz="3039" spc="151">
                <a:solidFill>
                  <a:srgbClr val="000000"/>
                </a:solidFill>
                <a:latin typeface="Poppins"/>
              </a:rPr>
              <a:t>from the Championship  dataset</a:t>
            </a:r>
          </a:p>
        </p:txBody>
      </p:sp>
    </p:spTree>
  </p:cSld>
  <p:clrMapOvr>
    <a:masterClrMapping/>
  </p:clrMapOvr>
  <mc:AlternateContent xmlns:mc="http://schemas.openxmlformats.org/markup-compatibility/2006" xmlns:p14="http://schemas.microsoft.com/office/powerpoint/2010/main">
    <mc:Choice Requires="p14">
      <p:transition spd="slow" p14:dur="2000" advTm="8817"/>
    </mc:Choice>
    <mc:Fallback xmlns="">
      <p:transition spd="slow" advTm="8817"/>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6810"/>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2021208" cy="10287000"/>
            <a:chOff x="0" y="0"/>
            <a:chExt cx="4110370" cy="3517399"/>
          </a:xfrm>
        </p:grpSpPr>
        <p:sp>
          <p:nvSpPr>
            <p:cNvPr id="3" name="Freeform 3"/>
            <p:cNvSpPr/>
            <p:nvPr/>
          </p:nvSpPr>
          <p:spPr>
            <a:xfrm>
              <a:off x="0" y="0"/>
              <a:ext cx="4110370" cy="3517398"/>
            </a:xfrm>
            <a:custGeom>
              <a:avLst/>
              <a:gdLst/>
              <a:ahLst/>
              <a:cxnLst/>
              <a:rect l="l" t="t" r="r" b="b"/>
              <a:pathLst>
                <a:path w="4110370" h="3517398">
                  <a:moveTo>
                    <a:pt x="0" y="0"/>
                  </a:moveTo>
                  <a:lnTo>
                    <a:pt x="4110370" y="0"/>
                  </a:lnTo>
                  <a:lnTo>
                    <a:pt x="4110370" y="3517398"/>
                  </a:lnTo>
                  <a:lnTo>
                    <a:pt x="0" y="3517398"/>
                  </a:lnTo>
                  <a:close/>
                </a:path>
              </a:pathLst>
            </a:custGeom>
            <a:solidFill>
              <a:srgbClr val="FFFFFF"/>
            </a:solidFill>
          </p:spPr>
        </p:sp>
      </p:grpSp>
      <p:pic>
        <p:nvPicPr>
          <p:cNvPr id="4" name="Picture 4"/>
          <p:cNvPicPr>
            <a:picLocks noChangeAspect="1"/>
          </p:cNvPicPr>
          <p:nvPr/>
        </p:nvPicPr>
        <p:blipFill>
          <a:blip r:embed="rId3"/>
          <a:srcRect t="122" b="122"/>
          <a:stretch>
            <a:fillRect/>
          </a:stretch>
        </p:blipFill>
        <p:spPr>
          <a:xfrm>
            <a:off x="1935107" y="385646"/>
            <a:ext cx="8150994" cy="8260848"/>
          </a:xfrm>
          <a:prstGeom prst="rect">
            <a:avLst/>
          </a:prstGeom>
        </p:spPr>
      </p:pic>
      <p:grpSp>
        <p:nvGrpSpPr>
          <p:cNvPr id="5" name="Group 5"/>
          <p:cNvGrpSpPr/>
          <p:nvPr/>
        </p:nvGrpSpPr>
        <p:grpSpPr>
          <a:xfrm>
            <a:off x="12021208" y="3887371"/>
            <a:ext cx="6471749" cy="2052036"/>
            <a:chOff x="0" y="0"/>
            <a:chExt cx="8628998" cy="2736048"/>
          </a:xfrm>
        </p:grpSpPr>
        <p:sp>
          <p:nvSpPr>
            <p:cNvPr id="6" name="TextBox 6"/>
            <p:cNvSpPr txBox="1"/>
            <p:nvPr/>
          </p:nvSpPr>
          <p:spPr>
            <a:xfrm>
              <a:off x="0" y="-247650"/>
              <a:ext cx="8628998" cy="1977138"/>
            </a:xfrm>
            <a:prstGeom prst="rect">
              <a:avLst/>
            </a:prstGeom>
          </p:spPr>
          <p:txBody>
            <a:bodyPr lIns="0" tIns="0" rIns="0" bIns="0" rtlCol="0" anchor="t">
              <a:spAutoFit/>
            </a:bodyPr>
            <a:lstStyle/>
            <a:p>
              <a:pPr algn="ctr">
                <a:lnSpc>
                  <a:spcPts val="11977"/>
                </a:lnSpc>
              </a:pPr>
              <a:r>
                <a:rPr lang="en-US" sz="8555" spc="1120">
                  <a:solidFill>
                    <a:srgbClr val="FFFFFF"/>
                  </a:solidFill>
                  <a:latin typeface="Poppins Medium"/>
                </a:rPr>
                <a:t>Insights</a:t>
              </a:r>
            </a:p>
          </p:txBody>
        </p:sp>
        <p:sp>
          <p:nvSpPr>
            <p:cNvPr id="7" name="TextBox 7"/>
            <p:cNvSpPr txBox="1"/>
            <p:nvPr/>
          </p:nvSpPr>
          <p:spPr>
            <a:xfrm>
              <a:off x="0" y="2063655"/>
              <a:ext cx="8628998" cy="672393"/>
            </a:xfrm>
            <a:prstGeom prst="rect">
              <a:avLst/>
            </a:prstGeom>
          </p:spPr>
          <p:txBody>
            <a:bodyPr lIns="0" tIns="0" rIns="0" bIns="0" rtlCol="0" anchor="t">
              <a:spAutoFit/>
            </a:bodyPr>
            <a:lstStyle/>
            <a:p>
              <a:pPr algn="ctr">
                <a:lnSpc>
                  <a:spcPts val="3785"/>
                </a:lnSpc>
              </a:pPr>
              <a:r>
                <a:rPr lang="en-US" sz="3291" spc="431">
                  <a:solidFill>
                    <a:srgbClr val="FFFFFF"/>
                  </a:solidFill>
                  <a:latin typeface="Poppins Italics"/>
                </a:rPr>
                <a:t>Word Cloud</a:t>
              </a:r>
            </a:p>
          </p:txBody>
        </p:sp>
      </p:grpSp>
      <p:sp>
        <p:nvSpPr>
          <p:cNvPr id="8" name="TextBox 8"/>
          <p:cNvSpPr txBox="1"/>
          <p:nvPr/>
        </p:nvSpPr>
        <p:spPr>
          <a:xfrm>
            <a:off x="2351245" y="9225740"/>
            <a:ext cx="8273808" cy="474694"/>
          </a:xfrm>
          <a:prstGeom prst="rect">
            <a:avLst/>
          </a:prstGeom>
        </p:spPr>
        <p:txBody>
          <a:bodyPr lIns="0" tIns="0" rIns="0" bIns="0" rtlCol="0" anchor="t">
            <a:spAutoFit/>
          </a:bodyPr>
          <a:lstStyle/>
          <a:p>
            <a:pPr algn="ctr">
              <a:lnSpc>
                <a:spcPts val="3434"/>
              </a:lnSpc>
            </a:pPr>
            <a:r>
              <a:rPr lang="en-US" sz="3039" spc="151">
                <a:solidFill>
                  <a:srgbClr val="000000"/>
                </a:solidFill>
                <a:latin typeface="Poppins Bold"/>
              </a:rPr>
              <a:t>"lbj"</a:t>
            </a:r>
            <a:r>
              <a:rPr lang="en-US" sz="3039" spc="151">
                <a:solidFill>
                  <a:srgbClr val="000000"/>
                </a:solidFill>
                <a:latin typeface="Poppins"/>
              </a:rPr>
              <a:t> initials of LA Laker Lebron James</a:t>
            </a:r>
          </a:p>
        </p:txBody>
      </p:sp>
    </p:spTree>
  </p:cSld>
  <p:clrMapOvr>
    <a:masterClrMapping/>
  </p:clrMapOvr>
  <mc:AlternateContent xmlns:mc="http://schemas.openxmlformats.org/markup-compatibility/2006" xmlns:p14="http://schemas.microsoft.com/office/powerpoint/2010/main">
    <mc:Choice Requires="p14">
      <p:transition spd="slow" p14:dur="2000" advTm="20712"/>
    </mc:Choice>
    <mc:Fallback xmlns="">
      <p:transition spd="slow" advTm="20712"/>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07047" y="0"/>
            <a:ext cx="4698553" cy="10357322"/>
            <a:chOff x="0" y="0"/>
            <a:chExt cx="1606560" cy="3541443"/>
          </a:xfrm>
        </p:grpSpPr>
        <p:sp>
          <p:nvSpPr>
            <p:cNvPr id="3" name="Freeform 3"/>
            <p:cNvSpPr/>
            <p:nvPr/>
          </p:nvSpPr>
          <p:spPr>
            <a:xfrm>
              <a:off x="0" y="0"/>
              <a:ext cx="1606560" cy="3541444"/>
            </a:xfrm>
            <a:custGeom>
              <a:avLst/>
              <a:gdLst/>
              <a:ahLst/>
              <a:cxnLst/>
              <a:rect l="l" t="t" r="r" b="b"/>
              <a:pathLst>
                <a:path w="1606560" h="3541444">
                  <a:moveTo>
                    <a:pt x="0" y="0"/>
                  </a:moveTo>
                  <a:lnTo>
                    <a:pt x="1606560" y="0"/>
                  </a:lnTo>
                  <a:lnTo>
                    <a:pt x="1606560" y="3541444"/>
                  </a:lnTo>
                  <a:lnTo>
                    <a:pt x="0" y="3541444"/>
                  </a:lnTo>
                  <a:close/>
                </a:path>
              </a:pathLst>
            </a:custGeom>
            <a:solidFill>
              <a:srgbClr val="F16810"/>
            </a:solidFill>
          </p:spPr>
        </p:sp>
      </p:grpSp>
      <p:sp>
        <p:nvSpPr>
          <p:cNvPr id="4" name="TextBox 4"/>
          <p:cNvSpPr txBox="1"/>
          <p:nvPr/>
        </p:nvSpPr>
        <p:spPr>
          <a:xfrm rot="-5400000">
            <a:off x="-1235794" y="6374096"/>
            <a:ext cx="5400376" cy="1018300"/>
          </a:xfrm>
          <a:prstGeom prst="rect">
            <a:avLst/>
          </a:prstGeom>
        </p:spPr>
        <p:txBody>
          <a:bodyPr lIns="0" tIns="0" rIns="0" bIns="0" rtlCol="0" anchor="t">
            <a:spAutoFit/>
          </a:bodyPr>
          <a:lstStyle/>
          <a:p>
            <a:pPr>
              <a:lnSpc>
                <a:spcPts val="7107"/>
              </a:lnSpc>
            </a:pPr>
            <a:r>
              <a:rPr lang="en-US" sz="7252" spc="362">
                <a:solidFill>
                  <a:srgbClr val="F6F4F2"/>
                </a:solidFill>
                <a:latin typeface="Poppins Medium"/>
              </a:rPr>
              <a:t>Summary </a:t>
            </a:r>
          </a:p>
        </p:txBody>
      </p:sp>
      <p:sp>
        <p:nvSpPr>
          <p:cNvPr id="5" name="TextBox 5"/>
          <p:cNvSpPr txBox="1"/>
          <p:nvPr/>
        </p:nvSpPr>
        <p:spPr>
          <a:xfrm>
            <a:off x="3093354" y="2117799"/>
            <a:ext cx="7193122" cy="4079820"/>
          </a:xfrm>
          <a:prstGeom prst="rect">
            <a:avLst/>
          </a:prstGeom>
        </p:spPr>
        <p:txBody>
          <a:bodyPr lIns="0" tIns="0" rIns="0" bIns="0" rtlCol="0" anchor="t">
            <a:spAutoFit/>
          </a:bodyPr>
          <a:lstStyle/>
          <a:p>
            <a:pPr>
              <a:lnSpc>
                <a:spcPts val="4047"/>
              </a:lnSpc>
            </a:pPr>
            <a:r>
              <a:rPr lang="en-US" sz="3581" u="sng" spc="179">
                <a:solidFill>
                  <a:srgbClr val="000000"/>
                </a:solidFill>
                <a:latin typeface="Poppins"/>
              </a:rPr>
              <a:t>All-Star Team</a:t>
            </a:r>
          </a:p>
          <a:p>
            <a:pPr>
              <a:lnSpc>
                <a:spcPts val="4047"/>
              </a:lnSpc>
            </a:pPr>
            <a:r>
              <a:rPr lang="en-US" sz="3581" spc="179">
                <a:solidFill>
                  <a:srgbClr val="000000"/>
                </a:solidFill>
                <a:latin typeface="Poppins Medium"/>
              </a:rPr>
              <a:t>Miami Heat: </a:t>
            </a:r>
          </a:p>
          <a:p>
            <a:pPr>
              <a:lnSpc>
                <a:spcPts val="4047"/>
              </a:lnSpc>
            </a:pPr>
            <a:r>
              <a:rPr lang="en-US" sz="3581" spc="179">
                <a:solidFill>
                  <a:srgbClr val="F16810"/>
                </a:solidFill>
                <a:latin typeface="Poppins"/>
              </a:rPr>
              <a:t>Heat Twitter </a:t>
            </a:r>
          </a:p>
          <a:p>
            <a:pPr>
              <a:lnSpc>
                <a:spcPts val="4047"/>
              </a:lnSpc>
            </a:pPr>
            <a:r>
              <a:rPr lang="en-US" sz="3581" spc="179">
                <a:solidFill>
                  <a:srgbClr val="F16810"/>
                </a:solidFill>
                <a:latin typeface="Poppins"/>
              </a:rPr>
              <a:t>Jimmy Butler</a:t>
            </a:r>
          </a:p>
          <a:p>
            <a:pPr>
              <a:lnSpc>
                <a:spcPts val="4047"/>
              </a:lnSpc>
            </a:pPr>
            <a:endParaRPr lang="en-US" sz="3581" spc="179">
              <a:solidFill>
                <a:srgbClr val="F16810"/>
              </a:solidFill>
              <a:latin typeface="Poppins"/>
            </a:endParaRPr>
          </a:p>
          <a:p>
            <a:pPr>
              <a:lnSpc>
                <a:spcPts val="4047"/>
              </a:lnSpc>
            </a:pPr>
            <a:r>
              <a:rPr lang="en-US" sz="3581" spc="179">
                <a:solidFill>
                  <a:srgbClr val="000000"/>
                </a:solidFill>
                <a:latin typeface="Poppins Medium"/>
              </a:rPr>
              <a:t>Boston Celtics:</a:t>
            </a:r>
          </a:p>
          <a:p>
            <a:pPr>
              <a:lnSpc>
                <a:spcPts val="4047"/>
              </a:lnSpc>
            </a:pPr>
            <a:r>
              <a:rPr lang="en-US" sz="3581" spc="179">
                <a:solidFill>
                  <a:srgbClr val="F16810"/>
                </a:solidFill>
                <a:latin typeface="Poppins"/>
              </a:rPr>
              <a:t>Jayson Tatum</a:t>
            </a:r>
          </a:p>
          <a:p>
            <a:pPr>
              <a:lnSpc>
                <a:spcPts val="4047"/>
              </a:lnSpc>
            </a:pPr>
            <a:endParaRPr lang="en-US" sz="3581" spc="179">
              <a:solidFill>
                <a:srgbClr val="F16810"/>
              </a:solidFill>
              <a:latin typeface="Poppins"/>
            </a:endParaRPr>
          </a:p>
        </p:txBody>
      </p:sp>
      <p:sp>
        <p:nvSpPr>
          <p:cNvPr id="6" name="TextBox 6"/>
          <p:cNvSpPr txBox="1"/>
          <p:nvPr/>
        </p:nvSpPr>
        <p:spPr>
          <a:xfrm>
            <a:off x="3093354" y="564226"/>
            <a:ext cx="10015291" cy="1017822"/>
          </a:xfrm>
          <a:prstGeom prst="rect">
            <a:avLst/>
          </a:prstGeom>
        </p:spPr>
        <p:txBody>
          <a:bodyPr lIns="0" tIns="0" rIns="0" bIns="0" rtlCol="0" anchor="t">
            <a:spAutoFit/>
          </a:bodyPr>
          <a:lstStyle/>
          <a:p>
            <a:pPr>
              <a:lnSpc>
                <a:spcPts val="7500"/>
              </a:lnSpc>
            </a:pPr>
            <a:r>
              <a:rPr lang="en-US" sz="6637" spc="331">
                <a:solidFill>
                  <a:srgbClr val="000000"/>
                </a:solidFill>
                <a:latin typeface="Poppins"/>
              </a:rPr>
              <a:t>Most Tweeted Topics</a:t>
            </a:r>
          </a:p>
        </p:txBody>
      </p:sp>
      <p:sp>
        <p:nvSpPr>
          <p:cNvPr id="7" name="TextBox 7"/>
          <p:cNvSpPr txBox="1"/>
          <p:nvPr/>
        </p:nvSpPr>
        <p:spPr>
          <a:xfrm>
            <a:off x="3093354" y="6188093"/>
            <a:ext cx="7193122" cy="3575013"/>
          </a:xfrm>
          <a:prstGeom prst="rect">
            <a:avLst/>
          </a:prstGeom>
        </p:spPr>
        <p:txBody>
          <a:bodyPr lIns="0" tIns="0" rIns="0" bIns="0" rtlCol="0" anchor="t">
            <a:spAutoFit/>
          </a:bodyPr>
          <a:lstStyle/>
          <a:p>
            <a:pPr>
              <a:lnSpc>
                <a:spcPts val="4047"/>
              </a:lnSpc>
            </a:pPr>
            <a:r>
              <a:rPr lang="en-US" sz="3581" u="sng" spc="179">
                <a:solidFill>
                  <a:srgbClr val="000000"/>
                </a:solidFill>
                <a:latin typeface="Poppins"/>
              </a:rPr>
              <a:t>Championship Teams</a:t>
            </a:r>
          </a:p>
          <a:p>
            <a:pPr>
              <a:lnSpc>
                <a:spcPts val="4047"/>
              </a:lnSpc>
            </a:pPr>
            <a:r>
              <a:rPr lang="en-US" sz="3581" spc="179">
                <a:solidFill>
                  <a:srgbClr val="000000"/>
                </a:solidFill>
                <a:latin typeface="Poppins"/>
              </a:rPr>
              <a:t>Miami Heat: </a:t>
            </a:r>
          </a:p>
          <a:p>
            <a:pPr>
              <a:lnSpc>
                <a:spcPts val="4047"/>
              </a:lnSpc>
            </a:pPr>
            <a:r>
              <a:rPr lang="en-US" sz="3581" spc="179">
                <a:solidFill>
                  <a:srgbClr val="F16810"/>
                </a:solidFill>
                <a:latin typeface="Poppins"/>
              </a:rPr>
              <a:t>Loss</a:t>
            </a:r>
          </a:p>
          <a:p>
            <a:pPr>
              <a:lnSpc>
                <a:spcPts val="4047"/>
              </a:lnSpc>
            </a:pPr>
            <a:endParaRPr lang="en-US" sz="3581" spc="179">
              <a:solidFill>
                <a:srgbClr val="F16810"/>
              </a:solidFill>
              <a:latin typeface="Poppins"/>
            </a:endParaRPr>
          </a:p>
          <a:p>
            <a:pPr>
              <a:lnSpc>
                <a:spcPts val="4047"/>
              </a:lnSpc>
            </a:pPr>
            <a:r>
              <a:rPr lang="en-US" sz="3581" spc="179">
                <a:solidFill>
                  <a:srgbClr val="000000"/>
                </a:solidFill>
                <a:latin typeface="Poppins Medium"/>
              </a:rPr>
              <a:t>LA Lakers:</a:t>
            </a:r>
          </a:p>
          <a:p>
            <a:pPr>
              <a:lnSpc>
                <a:spcPts val="4047"/>
              </a:lnSpc>
            </a:pPr>
            <a:r>
              <a:rPr lang="en-US" sz="3581" spc="179">
                <a:solidFill>
                  <a:srgbClr val="F16810"/>
                </a:solidFill>
                <a:latin typeface="Poppins Medium"/>
              </a:rPr>
              <a:t>2020 Winners</a:t>
            </a:r>
          </a:p>
          <a:p>
            <a:pPr>
              <a:lnSpc>
                <a:spcPts val="4047"/>
              </a:lnSpc>
            </a:pPr>
            <a:r>
              <a:rPr lang="en-US" sz="3581" spc="179">
                <a:solidFill>
                  <a:srgbClr val="F16810"/>
                </a:solidFill>
                <a:latin typeface="Poppins"/>
              </a:rPr>
              <a:t>Sports in LA</a:t>
            </a:r>
          </a:p>
        </p:txBody>
      </p:sp>
    </p:spTree>
  </p:cSld>
  <p:clrMapOvr>
    <a:masterClrMapping/>
  </p:clrMapOvr>
  <mc:AlternateContent xmlns:mc="http://schemas.openxmlformats.org/markup-compatibility/2006" xmlns:p14="http://schemas.microsoft.com/office/powerpoint/2010/main">
    <mc:Choice Requires="p14">
      <p:transition spd="slow" p14:dur="2000" advTm="25632"/>
    </mc:Choice>
    <mc:Fallback xmlns="">
      <p:transition spd="slow" advTm="25632"/>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07047" y="0"/>
            <a:ext cx="4698553" cy="10357322"/>
            <a:chOff x="0" y="0"/>
            <a:chExt cx="1606560" cy="3541443"/>
          </a:xfrm>
        </p:grpSpPr>
        <p:sp>
          <p:nvSpPr>
            <p:cNvPr id="3" name="Freeform 3"/>
            <p:cNvSpPr/>
            <p:nvPr/>
          </p:nvSpPr>
          <p:spPr>
            <a:xfrm>
              <a:off x="0" y="0"/>
              <a:ext cx="1606560" cy="3541444"/>
            </a:xfrm>
            <a:custGeom>
              <a:avLst/>
              <a:gdLst/>
              <a:ahLst/>
              <a:cxnLst/>
              <a:rect l="l" t="t" r="r" b="b"/>
              <a:pathLst>
                <a:path w="1606560" h="3541444">
                  <a:moveTo>
                    <a:pt x="0" y="0"/>
                  </a:moveTo>
                  <a:lnTo>
                    <a:pt x="1606560" y="0"/>
                  </a:lnTo>
                  <a:lnTo>
                    <a:pt x="1606560" y="3541444"/>
                  </a:lnTo>
                  <a:lnTo>
                    <a:pt x="0" y="3541444"/>
                  </a:lnTo>
                  <a:close/>
                </a:path>
              </a:pathLst>
            </a:custGeom>
            <a:solidFill>
              <a:srgbClr val="F16810"/>
            </a:solidFill>
          </p:spPr>
        </p:sp>
      </p:grpSp>
      <p:sp>
        <p:nvSpPr>
          <p:cNvPr id="4" name="TextBox 4"/>
          <p:cNvSpPr txBox="1"/>
          <p:nvPr/>
        </p:nvSpPr>
        <p:spPr>
          <a:xfrm>
            <a:off x="3172945" y="870366"/>
            <a:ext cx="9679255" cy="995691"/>
          </a:xfrm>
          <a:prstGeom prst="rect">
            <a:avLst/>
          </a:prstGeom>
        </p:spPr>
        <p:txBody>
          <a:bodyPr lIns="0" tIns="0" rIns="0" bIns="0" rtlCol="0" anchor="t">
            <a:spAutoFit/>
          </a:bodyPr>
          <a:lstStyle/>
          <a:p>
            <a:pPr>
              <a:lnSpc>
                <a:spcPts val="7334"/>
              </a:lnSpc>
            </a:pPr>
            <a:r>
              <a:rPr lang="en-US" sz="6490" spc="324">
                <a:solidFill>
                  <a:srgbClr val="000000"/>
                </a:solidFill>
                <a:latin typeface="Poppins"/>
              </a:rPr>
              <a:t>Recommendations</a:t>
            </a:r>
          </a:p>
        </p:txBody>
      </p:sp>
      <p:sp>
        <p:nvSpPr>
          <p:cNvPr id="5" name="TextBox 5"/>
          <p:cNvSpPr txBox="1"/>
          <p:nvPr/>
        </p:nvSpPr>
        <p:spPr>
          <a:xfrm>
            <a:off x="3172945" y="2853680"/>
            <a:ext cx="11769102" cy="5015803"/>
          </a:xfrm>
          <a:prstGeom prst="rect">
            <a:avLst/>
          </a:prstGeom>
        </p:spPr>
        <p:txBody>
          <a:bodyPr lIns="0" tIns="0" rIns="0" bIns="0" rtlCol="0" anchor="t">
            <a:spAutoFit/>
          </a:bodyPr>
          <a:lstStyle/>
          <a:p>
            <a:pPr>
              <a:lnSpc>
                <a:spcPts val="4372"/>
              </a:lnSpc>
            </a:pPr>
            <a:r>
              <a:rPr lang="en-US" sz="3869" spc="193">
                <a:solidFill>
                  <a:srgbClr val="000000"/>
                </a:solidFill>
                <a:latin typeface="Poppins Medium"/>
              </a:rPr>
              <a:t>Championship Cities:</a:t>
            </a:r>
          </a:p>
          <a:p>
            <a:pPr marL="835326" lvl="1" indent="-417663">
              <a:lnSpc>
                <a:spcPts val="4372"/>
              </a:lnSpc>
              <a:buFont typeface="Arial"/>
              <a:buChar char="•"/>
            </a:pPr>
            <a:r>
              <a:rPr lang="en-US" sz="3869" spc="193">
                <a:solidFill>
                  <a:srgbClr val="F16810"/>
                </a:solidFill>
                <a:latin typeface="Poppins Medium"/>
              </a:rPr>
              <a:t>Create products and experiences that highlight a city featuring multiple sports teams </a:t>
            </a:r>
          </a:p>
          <a:p>
            <a:pPr>
              <a:lnSpc>
                <a:spcPts val="4372"/>
              </a:lnSpc>
            </a:pPr>
            <a:endParaRPr lang="en-US" sz="3869" spc="193">
              <a:solidFill>
                <a:srgbClr val="F16810"/>
              </a:solidFill>
              <a:latin typeface="Poppins Medium"/>
            </a:endParaRPr>
          </a:p>
          <a:p>
            <a:pPr>
              <a:lnSpc>
                <a:spcPts val="4372"/>
              </a:lnSpc>
            </a:pPr>
            <a:r>
              <a:rPr lang="en-US" sz="3869" spc="193">
                <a:solidFill>
                  <a:srgbClr val="000000"/>
                </a:solidFill>
                <a:latin typeface="Poppins Medium"/>
              </a:rPr>
              <a:t>All-Star:</a:t>
            </a:r>
          </a:p>
          <a:p>
            <a:pPr marL="835326" lvl="1" indent="-417663">
              <a:lnSpc>
                <a:spcPts val="4372"/>
              </a:lnSpc>
              <a:buFont typeface="Arial"/>
              <a:buChar char="•"/>
            </a:pPr>
            <a:r>
              <a:rPr lang="en-US" sz="3869" spc="193">
                <a:solidFill>
                  <a:srgbClr val="F16810"/>
                </a:solidFill>
                <a:latin typeface="Poppins"/>
              </a:rPr>
              <a:t>Include custom designs of the selected city through all-star jerseys before game four (main event). </a:t>
            </a:r>
          </a:p>
        </p:txBody>
      </p:sp>
    </p:spTree>
  </p:cSld>
  <p:clrMapOvr>
    <a:masterClrMapping/>
  </p:clrMapOvr>
  <mc:AlternateContent xmlns:mc="http://schemas.openxmlformats.org/markup-compatibility/2006" xmlns:p14="http://schemas.microsoft.com/office/powerpoint/2010/main">
    <mc:Choice Requires="p14">
      <p:transition spd="slow" p14:dur="2000" advTm="25928"/>
    </mc:Choice>
    <mc:Fallback xmlns="">
      <p:transition spd="slow" advTm="25928"/>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6810"/>
        </a:solidFill>
        <a:effectLst/>
      </p:bgPr>
    </p:bg>
    <p:spTree>
      <p:nvGrpSpPr>
        <p:cNvPr id="1" name=""/>
        <p:cNvGrpSpPr/>
        <p:nvPr/>
      </p:nvGrpSpPr>
      <p:grpSpPr>
        <a:xfrm>
          <a:off x="0" y="0"/>
          <a:ext cx="0" cy="0"/>
          <a:chOff x="0" y="0"/>
          <a:chExt cx="0" cy="0"/>
        </a:xfrm>
      </p:grpSpPr>
      <p:grpSp>
        <p:nvGrpSpPr>
          <p:cNvPr id="2" name="Group 2"/>
          <p:cNvGrpSpPr/>
          <p:nvPr/>
        </p:nvGrpSpPr>
        <p:grpSpPr>
          <a:xfrm>
            <a:off x="670542" y="1028700"/>
            <a:ext cx="7270962" cy="8229600"/>
            <a:chOff x="0" y="0"/>
            <a:chExt cx="2459560" cy="2783840"/>
          </a:xfrm>
        </p:grpSpPr>
        <p:sp>
          <p:nvSpPr>
            <p:cNvPr id="3" name="Freeform 3"/>
            <p:cNvSpPr/>
            <p:nvPr/>
          </p:nvSpPr>
          <p:spPr>
            <a:xfrm>
              <a:off x="0" y="0"/>
              <a:ext cx="2459560" cy="2783840"/>
            </a:xfrm>
            <a:custGeom>
              <a:avLst/>
              <a:gdLst/>
              <a:ahLst/>
              <a:cxnLst/>
              <a:rect l="l" t="t" r="r" b="b"/>
              <a:pathLst>
                <a:path w="2459560" h="2783840">
                  <a:moveTo>
                    <a:pt x="0" y="0"/>
                  </a:moveTo>
                  <a:lnTo>
                    <a:pt x="2459560" y="0"/>
                  </a:lnTo>
                  <a:lnTo>
                    <a:pt x="2459560" y="2783840"/>
                  </a:lnTo>
                  <a:lnTo>
                    <a:pt x="0" y="2783840"/>
                  </a:lnTo>
                  <a:close/>
                </a:path>
              </a:pathLst>
            </a:custGeom>
            <a:solidFill>
              <a:srgbClr val="F6F4F2"/>
            </a:solidFill>
          </p:spPr>
        </p:sp>
      </p:grpSp>
      <p:grpSp>
        <p:nvGrpSpPr>
          <p:cNvPr id="4" name="Group 4"/>
          <p:cNvGrpSpPr/>
          <p:nvPr/>
        </p:nvGrpSpPr>
        <p:grpSpPr>
          <a:xfrm>
            <a:off x="7941504" y="0"/>
            <a:ext cx="10346496" cy="10287000"/>
            <a:chOff x="0" y="0"/>
            <a:chExt cx="3499926" cy="3479800"/>
          </a:xfrm>
        </p:grpSpPr>
        <p:sp>
          <p:nvSpPr>
            <p:cNvPr id="5" name="Freeform 5"/>
            <p:cNvSpPr/>
            <p:nvPr/>
          </p:nvSpPr>
          <p:spPr>
            <a:xfrm>
              <a:off x="0" y="0"/>
              <a:ext cx="3499926" cy="3479800"/>
            </a:xfrm>
            <a:custGeom>
              <a:avLst/>
              <a:gdLst/>
              <a:ahLst/>
              <a:cxnLst/>
              <a:rect l="l" t="t" r="r" b="b"/>
              <a:pathLst>
                <a:path w="3499926" h="3479800">
                  <a:moveTo>
                    <a:pt x="0" y="0"/>
                  </a:moveTo>
                  <a:lnTo>
                    <a:pt x="3499926" y="0"/>
                  </a:lnTo>
                  <a:lnTo>
                    <a:pt x="3499926" y="3479800"/>
                  </a:lnTo>
                  <a:lnTo>
                    <a:pt x="0" y="3479800"/>
                  </a:lnTo>
                  <a:close/>
                </a:path>
              </a:pathLst>
            </a:custGeom>
            <a:solidFill>
              <a:srgbClr val="000000"/>
            </a:solidFill>
          </p:spPr>
        </p:sp>
      </p:grpSp>
      <p:grpSp>
        <p:nvGrpSpPr>
          <p:cNvPr id="6" name="Group 6"/>
          <p:cNvGrpSpPr/>
          <p:nvPr/>
        </p:nvGrpSpPr>
        <p:grpSpPr>
          <a:xfrm>
            <a:off x="7941504" y="807689"/>
            <a:ext cx="9889493" cy="9002873"/>
            <a:chOff x="0" y="0"/>
            <a:chExt cx="3222246" cy="2933363"/>
          </a:xfrm>
        </p:grpSpPr>
        <p:sp>
          <p:nvSpPr>
            <p:cNvPr id="7" name="Freeform 7"/>
            <p:cNvSpPr/>
            <p:nvPr/>
          </p:nvSpPr>
          <p:spPr>
            <a:xfrm>
              <a:off x="0" y="0"/>
              <a:ext cx="3222246" cy="2933363"/>
            </a:xfrm>
            <a:custGeom>
              <a:avLst/>
              <a:gdLst/>
              <a:ahLst/>
              <a:cxnLst/>
              <a:rect l="l" t="t" r="r" b="b"/>
              <a:pathLst>
                <a:path w="3222246" h="2933363">
                  <a:moveTo>
                    <a:pt x="0" y="0"/>
                  </a:moveTo>
                  <a:lnTo>
                    <a:pt x="3222246" y="0"/>
                  </a:lnTo>
                  <a:lnTo>
                    <a:pt x="3222246" y="2933363"/>
                  </a:lnTo>
                  <a:lnTo>
                    <a:pt x="0" y="2933363"/>
                  </a:lnTo>
                  <a:close/>
                </a:path>
              </a:pathLst>
            </a:custGeom>
            <a:solidFill>
              <a:srgbClr val="FFFFFF"/>
            </a:solidFill>
          </p:spPr>
        </p:sp>
      </p:grpSp>
      <p:grpSp>
        <p:nvGrpSpPr>
          <p:cNvPr id="8" name="Group 8"/>
          <p:cNvGrpSpPr/>
          <p:nvPr/>
        </p:nvGrpSpPr>
        <p:grpSpPr>
          <a:xfrm>
            <a:off x="7941504" y="1054721"/>
            <a:ext cx="7106607" cy="8508810"/>
            <a:chOff x="0" y="0"/>
            <a:chExt cx="9475476" cy="11345080"/>
          </a:xfrm>
        </p:grpSpPr>
        <p:pic>
          <p:nvPicPr>
            <p:cNvPr id="9" name="Picture 9"/>
            <p:cNvPicPr>
              <a:picLocks noChangeAspect="1"/>
            </p:cNvPicPr>
            <p:nvPr/>
          </p:nvPicPr>
          <p:blipFill>
            <a:blip r:embed="rId2"/>
            <a:srcRect l="24735" r="24735"/>
            <a:stretch>
              <a:fillRect/>
            </a:stretch>
          </p:blipFill>
          <p:spPr>
            <a:xfrm>
              <a:off x="0" y="0"/>
              <a:ext cx="9475476" cy="11345080"/>
            </a:xfrm>
            <a:prstGeom prst="rect">
              <a:avLst/>
            </a:prstGeom>
          </p:spPr>
        </p:pic>
      </p:grpSp>
      <p:pic>
        <p:nvPicPr>
          <p:cNvPr id="10" name="Picture 10"/>
          <p:cNvPicPr>
            <a:picLocks noChangeAspect="1"/>
          </p:cNvPicPr>
          <p:nvPr/>
        </p:nvPicPr>
        <p:blipFill>
          <a:blip r:embed="rId3"/>
          <a:srcRect l="13924" r="13776" b="18361"/>
          <a:stretch>
            <a:fillRect/>
          </a:stretch>
        </p:blipFill>
        <p:spPr>
          <a:xfrm>
            <a:off x="9707202" y="3188097"/>
            <a:ext cx="8123795" cy="5159925"/>
          </a:xfrm>
          <a:prstGeom prst="rect">
            <a:avLst/>
          </a:prstGeom>
        </p:spPr>
      </p:pic>
      <p:pic>
        <p:nvPicPr>
          <p:cNvPr id="11" name="Picture 11"/>
          <p:cNvPicPr>
            <a:picLocks noChangeAspect="1"/>
          </p:cNvPicPr>
          <p:nvPr/>
        </p:nvPicPr>
        <p:blipFill>
          <a:blip r:embed="rId4"/>
          <a:srcRect/>
          <a:stretch>
            <a:fillRect/>
          </a:stretch>
        </p:blipFill>
        <p:spPr>
          <a:xfrm>
            <a:off x="5217544" y="2652810"/>
            <a:ext cx="1172341" cy="2605203"/>
          </a:xfrm>
          <a:prstGeom prst="rect">
            <a:avLst/>
          </a:prstGeom>
        </p:spPr>
      </p:pic>
      <p:pic>
        <p:nvPicPr>
          <p:cNvPr id="12" name="Picture 12"/>
          <p:cNvPicPr>
            <a:picLocks noChangeAspect="1"/>
          </p:cNvPicPr>
          <p:nvPr/>
        </p:nvPicPr>
        <p:blipFill>
          <a:blip r:embed="rId5"/>
          <a:srcRect l="6475" t="18833" r="3841" b="12708"/>
          <a:stretch>
            <a:fillRect/>
          </a:stretch>
        </p:blipFill>
        <p:spPr>
          <a:xfrm>
            <a:off x="1054413" y="2812529"/>
            <a:ext cx="3251610" cy="2482061"/>
          </a:xfrm>
          <a:prstGeom prst="rect">
            <a:avLst/>
          </a:prstGeom>
        </p:spPr>
      </p:pic>
      <p:grpSp>
        <p:nvGrpSpPr>
          <p:cNvPr id="13" name="Group 13"/>
          <p:cNvGrpSpPr/>
          <p:nvPr/>
        </p:nvGrpSpPr>
        <p:grpSpPr>
          <a:xfrm>
            <a:off x="1233492" y="5982589"/>
            <a:ext cx="6484170" cy="1119379"/>
            <a:chOff x="0" y="0"/>
            <a:chExt cx="8645560" cy="1492505"/>
          </a:xfrm>
        </p:grpSpPr>
        <p:sp>
          <p:nvSpPr>
            <p:cNvPr id="14" name="TextBox 14"/>
            <p:cNvSpPr txBox="1"/>
            <p:nvPr/>
          </p:nvSpPr>
          <p:spPr>
            <a:xfrm>
              <a:off x="0" y="-133350"/>
              <a:ext cx="8645560" cy="1079147"/>
            </a:xfrm>
            <a:prstGeom prst="rect">
              <a:avLst/>
            </a:prstGeom>
          </p:spPr>
          <p:txBody>
            <a:bodyPr lIns="0" tIns="0" rIns="0" bIns="0" rtlCol="0" anchor="t">
              <a:spAutoFit/>
            </a:bodyPr>
            <a:lstStyle/>
            <a:p>
              <a:pPr algn="ctr">
                <a:lnSpc>
                  <a:spcPts val="6573"/>
                </a:lnSpc>
              </a:pPr>
              <a:r>
                <a:rPr lang="en-US" sz="4695" spc="615">
                  <a:solidFill>
                    <a:srgbClr val="000000"/>
                  </a:solidFill>
                  <a:latin typeface="Poppins Medium Bold"/>
                </a:rPr>
                <a:t> Fan Engagement  </a:t>
              </a:r>
            </a:p>
          </p:txBody>
        </p:sp>
        <p:sp>
          <p:nvSpPr>
            <p:cNvPr id="15" name="TextBox 15"/>
            <p:cNvSpPr txBox="1"/>
            <p:nvPr/>
          </p:nvSpPr>
          <p:spPr>
            <a:xfrm>
              <a:off x="0" y="1124885"/>
              <a:ext cx="8645560" cy="367619"/>
            </a:xfrm>
            <a:prstGeom prst="rect">
              <a:avLst/>
            </a:prstGeom>
          </p:spPr>
          <p:txBody>
            <a:bodyPr lIns="0" tIns="0" rIns="0" bIns="0" rtlCol="0" anchor="t">
              <a:spAutoFit/>
            </a:bodyPr>
            <a:lstStyle/>
            <a:p>
              <a:pPr algn="ctr">
                <a:lnSpc>
                  <a:spcPts val="2077"/>
                </a:lnSpc>
              </a:pPr>
              <a:endParaRPr/>
            </a:p>
          </p:txBody>
        </p:sp>
      </p:grpSp>
      <p:sp>
        <p:nvSpPr>
          <p:cNvPr id="16" name="TextBox 16"/>
          <p:cNvSpPr txBox="1"/>
          <p:nvPr/>
        </p:nvSpPr>
        <p:spPr>
          <a:xfrm>
            <a:off x="-535651" y="7669708"/>
            <a:ext cx="10041507" cy="678313"/>
          </a:xfrm>
          <a:prstGeom prst="rect">
            <a:avLst/>
          </a:prstGeom>
        </p:spPr>
        <p:txBody>
          <a:bodyPr lIns="0" tIns="0" rIns="0" bIns="0" rtlCol="0" anchor="t">
            <a:spAutoFit/>
          </a:bodyPr>
          <a:lstStyle/>
          <a:p>
            <a:pPr algn="ctr">
              <a:lnSpc>
                <a:spcPts val="5545"/>
              </a:lnSpc>
            </a:pPr>
            <a:r>
              <a:rPr lang="en-US" sz="3960" spc="518">
                <a:solidFill>
                  <a:srgbClr val="000000"/>
                </a:solidFill>
                <a:latin typeface="Poppins Light"/>
              </a:rPr>
              <a:t>Thank You</a:t>
            </a:r>
          </a:p>
        </p:txBody>
      </p:sp>
      <p:sp>
        <p:nvSpPr>
          <p:cNvPr id="17" name="AutoShape 17"/>
          <p:cNvSpPr/>
          <p:nvPr/>
        </p:nvSpPr>
        <p:spPr>
          <a:xfrm rot="-5400000">
            <a:off x="3126625" y="3950649"/>
            <a:ext cx="2707429" cy="0"/>
          </a:xfrm>
          <a:prstGeom prst="line">
            <a:avLst/>
          </a:prstGeom>
          <a:ln w="9525" cap="rnd">
            <a:solidFill>
              <a:srgbClr val="000000"/>
            </a:solidFill>
            <a:prstDash val="solid"/>
            <a:headEnd type="none" w="sm" len="sm"/>
            <a:tailEnd type="none" w="sm" len="sm"/>
          </a:ln>
        </p:spPr>
      </p:sp>
    </p:spTree>
  </p:cSld>
  <p:clrMapOvr>
    <a:masterClrMapping/>
  </p:clrMapOvr>
  <mc:AlternateContent xmlns:mc="http://schemas.openxmlformats.org/markup-compatibility/2006" xmlns:p14="http://schemas.microsoft.com/office/powerpoint/2010/main">
    <mc:Choice Requires="p14">
      <p:transition spd="slow" p14:dur="2000" advTm="5466"/>
    </mc:Choice>
    <mc:Fallback xmlns="">
      <p:transition spd="slow" advTm="5466"/>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41355" y="2002347"/>
            <a:ext cx="16314293" cy="2471524"/>
          </a:xfrm>
          <a:prstGeom prst="rect">
            <a:avLst/>
          </a:prstGeom>
        </p:spPr>
        <p:txBody>
          <a:bodyPr lIns="0" tIns="0" rIns="0" bIns="0" rtlCol="0" anchor="t">
            <a:spAutoFit/>
          </a:bodyPr>
          <a:lstStyle/>
          <a:p>
            <a:pPr>
              <a:lnSpc>
                <a:spcPts val="3261"/>
              </a:lnSpc>
            </a:pPr>
            <a:r>
              <a:rPr lang="en-US" sz="2329">
                <a:solidFill>
                  <a:srgbClr val="000000"/>
                </a:solidFill>
                <a:latin typeface="Poppins Light"/>
              </a:rPr>
              <a:t>Aschburner, S. (2020). "Coronavirus pandemic causes NBA to suspend season after player tests positive". Retrieved from https://www.nba.com/news/coronavirus-pandemic-causes-nba-suspend-season.</a:t>
            </a:r>
          </a:p>
          <a:p>
            <a:pPr>
              <a:lnSpc>
                <a:spcPts val="3261"/>
              </a:lnSpc>
            </a:pPr>
            <a:endParaRPr lang="en-US" sz="2329">
              <a:solidFill>
                <a:srgbClr val="000000"/>
              </a:solidFill>
              <a:latin typeface="Poppins Light"/>
            </a:endParaRPr>
          </a:p>
          <a:p>
            <a:pPr>
              <a:lnSpc>
                <a:spcPts val="3261"/>
              </a:lnSpc>
            </a:pPr>
            <a:endParaRPr lang="en-US" sz="2329">
              <a:solidFill>
                <a:srgbClr val="000000"/>
              </a:solidFill>
              <a:latin typeface="Poppins Light"/>
            </a:endParaRPr>
          </a:p>
          <a:p>
            <a:pPr>
              <a:lnSpc>
                <a:spcPts val="3261"/>
              </a:lnSpc>
            </a:pPr>
            <a:endParaRPr lang="en-US" sz="2329">
              <a:solidFill>
                <a:srgbClr val="000000"/>
              </a:solidFill>
              <a:latin typeface="Poppins Light"/>
            </a:endParaRPr>
          </a:p>
          <a:p>
            <a:pPr>
              <a:lnSpc>
                <a:spcPts val="3261"/>
              </a:lnSpc>
            </a:pPr>
            <a:endParaRPr lang="en-US" sz="2329">
              <a:solidFill>
                <a:srgbClr val="000000"/>
              </a:solidFill>
              <a:latin typeface="Poppins Light"/>
            </a:endParaRPr>
          </a:p>
        </p:txBody>
      </p:sp>
      <p:sp>
        <p:nvSpPr>
          <p:cNvPr id="3" name="TextBox 3"/>
          <p:cNvSpPr txBox="1"/>
          <p:nvPr/>
        </p:nvSpPr>
        <p:spPr>
          <a:xfrm>
            <a:off x="1541355" y="1095375"/>
            <a:ext cx="4884013" cy="738225"/>
          </a:xfrm>
          <a:prstGeom prst="rect">
            <a:avLst/>
          </a:prstGeom>
        </p:spPr>
        <p:txBody>
          <a:bodyPr lIns="0" tIns="0" rIns="0" bIns="0" rtlCol="0" anchor="t">
            <a:spAutoFit/>
          </a:bodyPr>
          <a:lstStyle/>
          <a:p>
            <a:pPr>
              <a:lnSpc>
                <a:spcPts val="5181"/>
              </a:lnSpc>
            </a:pPr>
            <a:r>
              <a:rPr lang="en-US" sz="5287" spc="264">
                <a:solidFill>
                  <a:srgbClr val="000000"/>
                </a:solidFill>
                <a:latin typeface="Poppins Bold"/>
              </a:rPr>
              <a:t>References</a:t>
            </a:r>
          </a:p>
        </p:txBody>
      </p:sp>
      <p:grpSp>
        <p:nvGrpSpPr>
          <p:cNvPr id="4" name="Group 4"/>
          <p:cNvGrpSpPr/>
          <p:nvPr/>
        </p:nvGrpSpPr>
        <p:grpSpPr>
          <a:xfrm>
            <a:off x="-4690612" y="0"/>
            <a:ext cx="6071494" cy="10357322"/>
            <a:chOff x="0" y="0"/>
            <a:chExt cx="2076005" cy="3541443"/>
          </a:xfrm>
        </p:grpSpPr>
        <p:sp>
          <p:nvSpPr>
            <p:cNvPr id="5" name="Freeform 5"/>
            <p:cNvSpPr/>
            <p:nvPr/>
          </p:nvSpPr>
          <p:spPr>
            <a:xfrm>
              <a:off x="0" y="0"/>
              <a:ext cx="2076005" cy="3541444"/>
            </a:xfrm>
            <a:custGeom>
              <a:avLst/>
              <a:gdLst/>
              <a:ahLst/>
              <a:cxnLst/>
              <a:rect l="l" t="t" r="r" b="b"/>
              <a:pathLst>
                <a:path w="2076005" h="3541444">
                  <a:moveTo>
                    <a:pt x="0" y="0"/>
                  </a:moveTo>
                  <a:lnTo>
                    <a:pt x="2076005" y="0"/>
                  </a:lnTo>
                  <a:lnTo>
                    <a:pt x="2076005" y="3541444"/>
                  </a:lnTo>
                  <a:lnTo>
                    <a:pt x="0" y="3541444"/>
                  </a:lnTo>
                  <a:close/>
                </a:path>
              </a:pathLst>
            </a:custGeom>
            <a:solidFill>
              <a:srgbClr val="F16810"/>
            </a:solidFill>
          </p:spPr>
        </p:sp>
      </p:grpSp>
    </p:spTree>
  </p:cSld>
  <p:clrMapOvr>
    <a:masterClrMapping/>
  </p:clrMapOvr>
  <mc:AlternateContent xmlns:mc="http://schemas.openxmlformats.org/markup-compatibility/2006" xmlns:p14="http://schemas.microsoft.com/office/powerpoint/2010/main">
    <mc:Choice Requires="p14">
      <p:transition spd="slow" p14:dur="2000" advTm="1751"/>
    </mc:Choice>
    <mc:Fallback xmlns="">
      <p:transition spd="slow" advTm="175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4F2"/>
        </a:solidFill>
        <a:effectLst/>
      </p:bgPr>
    </p:bg>
    <p:spTree>
      <p:nvGrpSpPr>
        <p:cNvPr id="1" name=""/>
        <p:cNvGrpSpPr/>
        <p:nvPr/>
      </p:nvGrpSpPr>
      <p:grpSpPr>
        <a:xfrm>
          <a:off x="0" y="0"/>
          <a:ext cx="0" cy="0"/>
          <a:chOff x="0" y="0"/>
          <a:chExt cx="0" cy="0"/>
        </a:xfrm>
      </p:grpSpPr>
      <p:grpSp>
        <p:nvGrpSpPr>
          <p:cNvPr id="2" name="Group 2"/>
          <p:cNvGrpSpPr/>
          <p:nvPr/>
        </p:nvGrpSpPr>
        <p:grpSpPr>
          <a:xfrm>
            <a:off x="-60817" y="0"/>
            <a:ext cx="2338395" cy="10287000"/>
            <a:chOff x="0" y="0"/>
            <a:chExt cx="799559" cy="3517399"/>
          </a:xfrm>
        </p:grpSpPr>
        <p:sp>
          <p:nvSpPr>
            <p:cNvPr id="3" name="Freeform 3"/>
            <p:cNvSpPr/>
            <p:nvPr/>
          </p:nvSpPr>
          <p:spPr>
            <a:xfrm>
              <a:off x="0" y="0"/>
              <a:ext cx="799559" cy="3517398"/>
            </a:xfrm>
            <a:custGeom>
              <a:avLst/>
              <a:gdLst/>
              <a:ahLst/>
              <a:cxnLst/>
              <a:rect l="l" t="t" r="r" b="b"/>
              <a:pathLst>
                <a:path w="799559" h="3517398">
                  <a:moveTo>
                    <a:pt x="0" y="0"/>
                  </a:moveTo>
                  <a:lnTo>
                    <a:pt x="799559" y="0"/>
                  </a:lnTo>
                  <a:lnTo>
                    <a:pt x="799559" y="3517398"/>
                  </a:lnTo>
                  <a:lnTo>
                    <a:pt x="0" y="3517398"/>
                  </a:lnTo>
                  <a:close/>
                </a:path>
              </a:pathLst>
            </a:custGeom>
            <a:solidFill>
              <a:srgbClr val="F16810"/>
            </a:solidFill>
          </p:spPr>
        </p:sp>
      </p:grpSp>
      <p:grpSp>
        <p:nvGrpSpPr>
          <p:cNvPr id="4" name="Group 4"/>
          <p:cNvGrpSpPr/>
          <p:nvPr/>
        </p:nvGrpSpPr>
        <p:grpSpPr>
          <a:xfrm rot="-5400000">
            <a:off x="-2865923" y="5055101"/>
            <a:ext cx="10287000" cy="176798"/>
            <a:chOff x="0" y="0"/>
            <a:chExt cx="33252716" cy="571500"/>
          </a:xfrm>
        </p:grpSpPr>
        <p:sp>
          <p:nvSpPr>
            <p:cNvPr id="5" name="Freeform 5"/>
            <p:cNvSpPr/>
            <p:nvPr/>
          </p:nvSpPr>
          <p:spPr>
            <a:xfrm>
              <a:off x="0" y="255270"/>
              <a:ext cx="33252714" cy="69850"/>
            </a:xfrm>
            <a:custGeom>
              <a:avLst/>
              <a:gdLst/>
              <a:ahLst/>
              <a:cxnLst/>
              <a:rect l="l" t="t" r="r" b="b"/>
              <a:pathLst>
                <a:path w="33252714" h="69850">
                  <a:moveTo>
                    <a:pt x="32961886" y="0"/>
                  </a:moveTo>
                  <a:lnTo>
                    <a:pt x="0" y="0"/>
                  </a:lnTo>
                  <a:lnTo>
                    <a:pt x="0" y="69850"/>
                  </a:lnTo>
                  <a:lnTo>
                    <a:pt x="33252714" y="69850"/>
                  </a:lnTo>
                  <a:lnTo>
                    <a:pt x="33252714" y="0"/>
                  </a:lnTo>
                  <a:close/>
                </a:path>
              </a:pathLst>
            </a:custGeom>
            <a:solidFill>
              <a:srgbClr val="958F81"/>
            </a:solidFill>
          </p:spPr>
        </p:sp>
      </p:grpSp>
      <p:sp>
        <p:nvSpPr>
          <p:cNvPr id="6" name="TextBox 6"/>
          <p:cNvSpPr txBox="1"/>
          <p:nvPr/>
        </p:nvSpPr>
        <p:spPr>
          <a:xfrm>
            <a:off x="2704100" y="2586217"/>
            <a:ext cx="8046115" cy="6919476"/>
          </a:xfrm>
          <a:prstGeom prst="rect">
            <a:avLst/>
          </a:prstGeom>
        </p:spPr>
        <p:txBody>
          <a:bodyPr lIns="0" tIns="0" rIns="0" bIns="0" rtlCol="0" anchor="t">
            <a:spAutoFit/>
          </a:bodyPr>
          <a:lstStyle/>
          <a:p>
            <a:pPr marL="769374" lvl="1" indent="-384687">
              <a:lnSpc>
                <a:spcPts val="4988"/>
              </a:lnSpc>
              <a:buFont typeface="Arial"/>
              <a:buChar char="•"/>
            </a:pPr>
            <a:r>
              <a:rPr lang="en-US" sz="3563" spc="466">
                <a:solidFill>
                  <a:srgbClr val="000000"/>
                </a:solidFill>
                <a:latin typeface="Poppins"/>
              </a:rPr>
              <a:t>Understanding the Data </a:t>
            </a:r>
          </a:p>
          <a:p>
            <a:pPr>
              <a:lnSpc>
                <a:spcPts val="4988"/>
              </a:lnSpc>
            </a:pPr>
            <a:endParaRPr lang="en-US" sz="3563" spc="466">
              <a:solidFill>
                <a:srgbClr val="000000"/>
              </a:solidFill>
              <a:latin typeface="Poppins"/>
            </a:endParaRPr>
          </a:p>
          <a:p>
            <a:pPr marL="769374" lvl="1" indent="-384687">
              <a:lnSpc>
                <a:spcPts val="4988"/>
              </a:lnSpc>
              <a:buFont typeface="Arial"/>
              <a:buChar char="•"/>
            </a:pPr>
            <a:r>
              <a:rPr lang="en-US" sz="3563" spc="466">
                <a:solidFill>
                  <a:srgbClr val="000000"/>
                </a:solidFill>
                <a:latin typeface="Poppins"/>
              </a:rPr>
              <a:t>Data Selection </a:t>
            </a:r>
          </a:p>
          <a:p>
            <a:pPr>
              <a:lnSpc>
                <a:spcPts val="4988"/>
              </a:lnSpc>
            </a:pPr>
            <a:endParaRPr lang="en-US" sz="3563" spc="466">
              <a:solidFill>
                <a:srgbClr val="000000"/>
              </a:solidFill>
              <a:latin typeface="Poppins"/>
            </a:endParaRPr>
          </a:p>
          <a:p>
            <a:pPr marL="769374" lvl="1" indent="-384687">
              <a:lnSpc>
                <a:spcPts val="4988"/>
              </a:lnSpc>
              <a:buFont typeface="Arial"/>
              <a:buChar char="•"/>
            </a:pPr>
            <a:r>
              <a:rPr lang="en-US" sz="3563" spc="466">
                <a:solidFill>
                  <a:srgbClr val="000000"/>
                </a:solidFill>
                <a:latin typeface="Poppins"/>
              </a:rPr>
              <a:t>Data Cleaning </a:t>
            </a:r>
          </a:p>
          <a:p>
            <a:pPr>
              <a:lnSpc>
                <a:spcPts val="4988"/>
              </a:lnSpc>
            </a:pPr>
            <a:endParaRPr lang="en-US" sz="3563" spc="466">
              <a:solidFill>
                <a:srgbClr val="000000"/>
              </a:solidFill>
              <a:latin typeface="Poppins"/>
            </a:endParaRPr>
          </a:p>
          <a:p>
            <a:pPr marL="769374" lvl="1" indent="-384687">
              <a:lnSpc>
                <a:spcPts val="4988"/>
              </a:lnSpc>
              <a:buFont typeface="Arial"/>
              <a:buChar char="•"/>
            </a:pPr>
            <a:r>
              <a:rPr lang="en-US" sz="3563" spc="466">
                <a:solidFill>
                  <a:srgbClr val="000000"/>
                </a:solidFill>
                <a:latin typeface="Poppins"/>
              </a:rPr>
              <a:t>Insights</a:t>
            </a:r>
          </a:p>
          <a:p>
            <a:pPr>
              <a:lnSpc>
                <a:spcPts val="4988"/>
              </a:lnSpc>
            </a:pPr>
            <a:endParaRPr lang="en-US" sz="3563" spc="466">
              <a:solidFill>
                <a:srgbClr val="000000"/>
              </a:solidFill>
              <a:latin typeface="Poppins"/>
            </a:endParaRPr>
          </a:p>
          <a:p>
            <a:pPr marL="769374" lvl="1" indent="-384687">
              <a:lnSpc>
                <a:spcPts val="4988"/>
              </a:lnSpc>
              <a:buFont typeface="Arial"/>
              <a:buChar char="•"/>
            </a:pPr>
            <a:r>
              <a:rPr lang="en-US" sz="3563" spc="466">
                <a:solidFill>
                  <a:srgbClr val="000000"/>
                </a:solidFill>
                <a:latin typeface="Poppins"/>
              </a:rPr>
              <a:t>Summary </a:t>
            </a:r>
          </a:p>
          <a:p>
            <a:pPr>
              <a:lnSpc>
                <a:spcPts val="4988"/>
              </a:lnSpc>
            </a:pPr>
            <a:endParaRPr lang="en-US" sz="3563" spc="466">
              <a:solidFill>
                <a:srgbClr val="000000"/>
              </a:solidFill>
              <a:latin typeface="Poppins"/>
            </a:endParaRPr>
          </a:p>
          <a:p>
            <a:pPr marL="769374" lvl="1" indent="-384687">
              <a:lnSpc>
                <a:spcPts val="4988"/>
              </a:lnSpc>
              <a:buFont typeface="Arial"/>
              <a:buChar char="•"/>
            </a:pPr>
            <a:r>
              <a:rPr lang="en-US" sz="3563" spc="466">
                <a:solidFill>
                  <a:srgbClr val="000000"/>
                </a:solidFill>
                <a:latin typeface="Poppins"/>
              </a:rPr>
              <a:t>Recommendations</a:t>
            </a:r>
          </a:p>
        </p:txBody>
      </p:sp>
      <p:sp>
        <p:nvSpPr>
          <p:cNvPr id="7" name="TextBox 7"/>
          <p:cNvSpPr txBox="1"/>
          <p:nvPr/>
        </p:nvSpPr>
        <p:spPr>
          <a:xfrm>
            <a:off x="2704100" y="536577"/>
            <a:ext cx="12991688" cy="1183875"/>
          </a:xfrm>
          <a:prstGeom prst="rect">
            <a:avLst/>
          </a:prstGeom>
        </p:spPr>
        <p:txBody>
          <a:bodyPr lIns="0" tIns="0" rIns="0" bIns="0" rtlCol="0" anchor="t">
            <a:spAutoFit/>
          </a:bodyPr>
          <a:lstStyle/>
          <a:p>
            <a:pPr>
              <a:lnSpc>
                <a:spcPts val="9296"/>
              </a:lnSpc>
            </a:pPr>
            <a:r>
              <a:rPr lang="en-US" sz="6640" spc="776">
                <a:solidFill>
                  <a:srgbClr val="000000"/>
                </a:solidFill>
                <a:latin typeface="Poppins Medium Bold"/>
              </a:rPr>
              <a:t>Presentation Outline </a:t>
            </a:r>
          </a:p>
        </p:txBody>
      </p:sp>
    </p:spTree>
  </p:cSld>
  <p:clrMapOvr>
    <a:masterClrMapping/>
  </p:clrMapOvr>
  <mc:AlternateContent xmlns:mc="http://schemas.openxmlformats.org/markup-compatibility/2006" xmlns:p14="http://schemas.microsoft.com/office/powerpoint/2010/main">
    <mc:Choice Requires="p14">
      <p:transition spd="slow" p14:dur="2000" advTm="57166"/>
    </mc:Choice>
    <mc:Fallback xmlns="">
      <p:transition spd="slow" advTm="5716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2101194"/>
            <a:chOff x="0" y="0"/>
            <a:chExt cx="6186311" cy="710774"/>
          </a:xfrm>
        </p:grpSpPr>
        <p:sp>
          <p:nvSpPr>
            <p:cNvPr id="3" name="Freeform 3"/>
            <p:cNvSpPr/>
            <p:nvPr/>
          </p:nvSpPr>
          <p:spPr>
            <a:xfrm>
              <a:off x="0" y="0"/>
              <a:ext cx="6186311" cy="710774"/>
            </a:xfrm>
            <a:custGeom>
              <a:avLst/>
              <a:gdLst/>
              <a:ahLst/>
              <a:cxnLst/>
              <a:rect l="l" t="t" r="r" b="b"/>
              <a:pathLst>
                <a:path w="6186311" h="710774">
                  <a:moveTo>
                    <a:pt x="0" y="0"/>
                  </a:moveTo>
                  <a:lnTo>
                    <a:pt x="6186311" y="0"/>
                  </a:lnTo>
                  <a:lnTo>
                    <a:pt x="6186311" y="710774"/>
                  </a:lnTo>
                  <a:lnTo>
                    <a:pt x="0" y="710774"/>
                  </a:lnTo>
                  <a:close/>
                </a:path>
              </a:pathLst>
            </a:custGeom>
            <a:solidFill>
              <a:srgbClr val="F16810"/>
            </a:solidFill>
          </p:spPr>
        </p:sp>
      </p:grpSp>
      <p:pic>
        <p:nvPicPr>
          <p:cNvPr id="4" name="Picture 4"/>
          <p:cNvPicPr>
            <a:picLocks noChangeAspect="1"/>
          </p:cNvPicPr>
          <p:nvPr/>
        </p:nvPicPr>
        <p:blipFill>
          <a:blip r:embed="rId3"/>
          <a:srcRect l="809" r="27978"/>
          <a:stretch>
            <a:fillRect/>
          </a:stretch>
        </p:blipFill>
        <p:spPr>
          <a:xfrm>
            <a:off x="11346670" y="2908536"/>
            <a:ext cx="6541695" cy="5135243"/>
          </a:xfrm>
          <a:prstGeom prst="rect">
            <a:avLst/>
          </a:prstGeom>
        </p:spPr>
      </p:pic>
      <p:sp>
        <p:nvSpPr>
          <p:cNvPr id="5" name="TextBox 5"/>
          <p:cNvSpPr txBox="1"/>
          <p:nvPr/>
        </p:nvSpPr>
        <p:spPr>
          <a:xfrm>
            <a:off x="1989865" y="346253"/>
            <a:ext cx="14308271" cy="1183919"/>
          </a:xfrm>
          <a:prstGeom prst="rect">
            <a:avLst/>
          </a:prstGeom>
        </p:spPr>
        <p:txBody>
          <a:bodyPr lIns="0" tIns="0" rIns="0" bIns="0" rtlCol="0" anchor="t">
            <a:spAutoFit/>
          </a:bodyPr>
          <a:lstStyle/>
          <a:p>
            <a:pPr algn="ctr">
              <a:lnSpc>
                <a:spcPts val="9293"/>
              </a:lnSpc>
            </a:pPr>
            <a:r>
              <a:rPr lang="en-US" sz="6638" spc="776">
                <a:solidFill>
                  <a:srgbClr val="FFFFFF"/>
                </a:solidFill>
                <a:latin typeface="Poppins Medium Bold"/>
              </a:rPr>
              <a:t>Understanding the Data</a:t>
            </a:r>
          </a:p>
        </p:txBody>
      </p:sp>
      <p:sp>
        <p:nvSpPr>
          <p:cNvPr id="6" name="TextBox 6"/>
          <p:cNvSpPr txBox="1"/>
          <p:nvPr/>
        </p:nvSpPr>
        <p:spPr>
          <a:xfrm>
            <a:off x="6271079" y="7391327"/>
            <a:ext cx="2834553" cy="634492"/>
          </a:xfrm>
          <a:prstGeom prst="rect">
            <a:avLst/>
          </a:prstGeom>
        </p:spPr>
        <p:txBody>
          <a:bodyPr lIns="0" tIns="0" rIns="0" bIns="0" rtlCol="0" anchor="t">
            <a:spAutoFit/>
          </a:bodyPr>
          <a:lstStyle/>
          <a:p>
            <a:pPr>
              <a:lnSpc>
                <a:spcPts val="4927"/>
              </a:lnSpc>
            </a:pPr>
            <a:r>
              <a:rPr lang="en-US" sz="3519" spc="461">
                <a:solidFill>
                  <a:srgbClr val="000000"/>
                </a:solidFill>
                <a:latin typeface="Poppins Medium"/>
              </a:rPr>
              <a:t>Playoffs </a:t>
            </a:r>
          </a:p>
        </p:txBody>
      </p:sp>
      <p:sp>
        <p:nvSpPr>
          <p:cNvPr id="7" name="TextBox 7"/>
          <p:cNvSpPr txBox="1"/>
          <p:nvPr/>
        </p:nvSpPr>
        <p:spPr>
          <a:xfrm>
            <a:off x="6271079" y="8876360"/>
            <a:ext cx="4251124" cy="634379"/>
          </a:xfrm>
          <a:prstGeom prst="rect">
            <a:avLst/>
          </a:prstGeom>
        </p:spPr>
        <p:txBody>
          <a:bodyPr lIns="0" tIns="0" rIns="0" bIns="0" rtlCol="0" anchor="t">
            <a:spAutoFit/>
          </a:bodyPr>
          <a:lstStyle/>
          <a:p>
            <a:pPr>
              <a:lnSpc>
                <a:spcPts val="4934"/>
              </a:lnSpc>
            </a:pPr>
            <a:r>
              <a:rPr lang="en-US" sz="3524" spc="461">
                <a:solidFill>
                  <a:srgbClr val="000000"/>
                </a:solidFill>
                <a:latin typeface="Poppins Medium"/>
              </a:rPr>
              <a:t>Championship  </a:t>
            </a:r>
          </a:p>
        </p:txBody>
      </p:sp>
      <p:sp>
        <p:nvSpPr>
          <p:cNvPr id="8" name="TextBox 8"/>
          <p:cNvSpPr txBox="1"/>
          <p:nvPr/>
        </p:nvSpPr>
        <p:spPr>
          <a:xfrm>
            <a:off x="6271079" y="3714490"/>
            <a:ext cx="2244615" cy="634492"/>
          </a:xfrm>
          <a:prstGeom prst="rect">
            <a:avLst/>
          </a:prstGeom>
        </p:spPr>
        <p:txBody>
          <a:bodyPr lIns="0" tIns="0" rIns="0" bIns="0" rtlCol="0" anchor="t">
            <a:spAutoFit/>
          </a:bodyPr>
          <a:lstStyle/>
          <a:p>
            <a:pPr>
              <a:lnSpc>
                <a:spcPts val="4927"/>
              </a:lnSpc>
            </a:pPr>
            <a:r>
              <a:rPr lang="en-US" sz="3519" spc="461">
                <a:solidFill>
                  <a:srgbClr val="000000"/>
                </a:solidFill>
                <a:latin typeface="Poppins Medium"/>
              </a:rPr>
              <a:t>Other</a:t>
            </a:r>
          </a:p>
        </p:txBody>
      </p:sp>
      <p:sp>
        <p:nvSpPr>
          <p:cNvPr id="9" name="TextBox 9"/>
          <p:cNvSpPr txBox="1"/>
          <p:nvPr/>
        </p:nvSpPr>
        <p:spPr>
          <a:xfrm>
            <a:off x="1028700" y="6843650"/>
            <a:ext cx="4780959" cy="1200128"/>
          </a:xfrm>
          <a:prstGeom prst="rect">
            <a:avLst/>
          </a:prstGeom>
        </p:spPr>
        <p:txBody>
          <a:bodyPr lIns="0" tIns="0" rIns="0" bIns="0" rtlCol="0" anchor="t">
            <a:spAutoFit/>
          </a:bodyPr>
          <a:lstStyle/>
          <a:p>
            <a:pPr marL="727582" lvl="1" indent="-363791">
              <a:lnSpc>
                <a:spcPts val="4717"/>
              </a:lnSpc>
              <a:buFont typeface="Arial"/>
              <a:buChar char="•"/>
            </a:pPr>
            <a:r>
              <a:rPr lang="en-US" sz="3369">
                <a:solidFill>
                  <a:srgbClr val="000000"/>
                </a:solidFill>
                <a:latin typeface="Poppins"/>
              </a:rPr>
              <a:t>August 2020 </a:t>
            </a:r>
          </a:p>
          <a:p>
            <a:pPr marL="727582" lvl="1" indent="-363791">
              <a:lnSpc>
                <a:spcPts val="4717"/>
              </a:lnSpc>
              <a:buFont typeface="Arial"/>
              <a:buChar char="•"/>
            </a:pPr>
            <a:r>
              <a:rPr lang="en-US" sz="3369">
                <a:solidFill>
                  <a:srgbClr val="000000"/>
                </a:solidFill>
                <a:latin typeface="Poppins"/>
              </a:rPr>
              <a:t>Septemeber 2020</a:t>
            </a:r>
          </a:p>
        </p:txBody>
      </p:sp>
      <p:sp>
        <p:nvSpPr>
          <p:cNvPr id="10" name="TextBox 10"/>
          <p:cNvSpPr txBox="1"/>
          <p:nvPr/>
        </p:nvSpPr>
        <p:spPr>
          <a:xfrm>
            <a:off x="1142882" y="8901086"/>
            <a:ext cx="4015112" cy="609653"/>
          </a:xfrm>
          <a:prstGeom prst="rect">
            <a:avLst/>
          </a:prstGeom>
        </p:spPr>
        <p:txBody>
          <a:bodyPr lIns="0" tIns="0" rIns="0" bIns="0" rtlCol="0" anchor="t">
            <a:spAutoFit/>
          </a:bodyPr>
          <a:lstStyle/>
          <a:p>
            <a:pPr marL="727582" lvl="1" indent="-363791">
              <a:lnSpc>
                <a:spcPts val="4717"/>
              </a:lnSpc>
              <a:buFont typeface="Arial"/>
              <a:buChar char="•"/>
            </a:pPr>
            <a:r>
              <a:rPr lang="en-US" sz="3369">
                <a:solidFill>
                  <a:srgbClr val="000000"/>
                </a:solidFill>
                <a:latin typeface="Poppins"/>
              </a:rPr>
              <a:t>October  2020</a:t>
            </a:r>
          </a:p>
        </p:txBody>
      </p:sp>
      <p:sp>
        <p:nvSpPr>
          <p:cNvPr id="11" name="TextBox 11"/>
          <p:cNvSpPr txBox="1"/>
          <p:nvPr/>
        </p:nvSpPr>
        <p:spPr>
          <a:xfrm>
            <a:off x="1028700" y="3251398"/>
            <a:ext cx="4780959" cy="1811824"/>
          </a:xfrm>
          <a:prstGeom prst="rect">
            <a:avLst/>
          </a:prstGeom>
        </p:spPr>
        <p:txBody>
          <a:bodyPr lIns="0" tIns="0" rIns="0" bIns="0" rtlCol="0" anchor="t">
            <a:spAutoFit/>
          </a:bodyPr>
          <a:lstStyle/>
          <a:p>
            <a:pPr marL="728243" lvl="1" indent="-364121">
              <a:lnSpc>
                <a:spcPts val="4722"/>
              </a:lnSpc>
              <a:buFont typeface="Arial"/>
              <a:buChar char="•"/>
            </a:pPr>
            <a:r>
              <a:rPr lang="en-US" sz="3373">
                <a:solidFill>
                  <a:srgbClr val="000000"/>
                </a:solidFill>
                <a:latin typeface="Poppins"/>
              </a:rPr>
              <a:t>October 2019 </a:t>
            </a:r>
          </a:p>
          <a:p>
            <a:pPr marL="728243" lvl="1" indent="-364121">
              <a:lnSpc>
                <a:spcPts val="4722"/>
              </a:lnSpc>
              <a:buFont typeface="Arial"/>
              <a:buChar char="•"/>
            </a:pPr>
            <a:r>
              <a:rPr lang="en-US" sz="3373">
                <a:solidFill>
                  <a:srgbClr val="000000"/>
                </a:solidFill>
                <a:latin typeface="Poppins"/>
              </a:rPr>
              <a:t>November 2019</a:t>
            </a:r>
          </a:p>
          <a:p>
            <a:pPr marL="728243" lvl="1" indent="-364121">
              <a:lnSpc>
                <a:spcPts val="4722"/>
              </a:lnSpc>
              <a:buFont typeface="Arial"/>
              <a:buChar char="•"/>
            </a:pPr>
            <a:r>
              <a:rPr lang="en-US" sz="3373">
                <a:solidFill>
                  <a:srgbClr val="000000"/>
                </a:solidFill>
                <a:latin typeface="Poppins"/>
              </a:rPr>
              <a:t>December 2019 </a:t>
            </a:r>
          </a:p>
        </p:txBody>
      </p:sp>
      <p:sp>
        <p:nvSpPr>
          <p:cNvPr id="12" name="TextBox 12"/>
          <p:cNvSpPr txBox="1"/>
          <p:nvPr/>
        </p:nvSpPr>
        <p:spPr>
          <a:xfrm>
            <a:off x="1028700" y="5371382"/>
            <a:ext cx="4780959" cy="609575"/>
          </a:xfrm>
          <a:prstGeom prst="rect">
            <a:avLst/>
          </a:prstGeom>
        </p:spPr>
        <p:txBody>
          <a:bodyPr lIns="0" tIns="0" rIns="0" bIns="0" rtlCol="0" anchor="t">
            <a:spAutoFit/>
          </a:bodyPr>
          <a:lstStyle/>
          <a:p>
            <a:pPr marL="728243" lvl="1" indent="-364122">
              <a:lnSpc>
                <a:spcPts val="4722"/>
              </a:lnSpc>
              <a:buFont typeface="Arial"/>
              <a:buChar char="•"/>
            </a:pPr>
            <a:r>
              <a:rPr lang="en-US" sz="3373">
                <a:solidFill>
                  <a:srgbClr val="000000"/>
                </a:solidFill>
                <a:latin typeface="Poppins"/>
              </a:rPr>
              <a:t> February 2020  </a:t>
            </a:r>
          </a:p>
        </p:txBody>
      </p:sp>
      <p:sp>
        <p:nvSpPr>
          <p:cNvPr id="13" name="TextBox 13"/>
          <p:cNvSpPr txBox="1"/>
          <p:nvPr/>
        </p:nvSpPr>
        <p:spPr>
          <a:xfrm>
            <a:off x="6271079" y="5500738"/>
            <a:ext cx="4251124" cy="1253617"/>
          </a:xfrm>
          <a:prstGeom prst="rect">
            <a:avLst/>
          </a:prstGeom>
        </p:spPr>
        <p:txBody>
          <a:bodyPr lIns="0" tIns="0" rIns="0" bIns="0" rtlCol="0" anchor="t">
            <a:spAutoFit/>
          </a:bodyPr>
          <a:lstStyle/>
          <a:p>
            <a:pPr>
              <a:lnSpc>
                <a:spcPts val="4927"/>
              </a:lnSpc>
            </a:pPr>
            <a:r>
              <a:rPr lang="en-US" sz="3519" spc="461">
                <a:solidFill>
                  <a:srgbClr val="000000"/>
                </a:solidFill>
                <a:latin typeface="Poppins Medium"/>
              </a:rPr>
              <a:t>All-Star Weekend  </a:t>
            </a:r>
          </a:p>
        </p:txBody>
      </p:sp>
      <p:sp>
        <p:nvSpPr>
          <p:cNvPr id="14" name="TextBox 14"/>
          <p:cNvSpPr txBox="1"/>
          <p:nvPr/>
        </p:nvSpPr>
        <p:spPr>
          <a:xfrm>
            <a:off x="143657" y="9840869"/>
            <a:ext cx="4242949" cy="311568"/>
          </a:xfrm>
          <a:prstGeom prst="rect">
            <a:avLst/>
          </a:prstGeom>
        </p:spPr>
        <p:txBody>
          <a:bodyPr lIns="0" tIns="0" rIns="0" bIns="0" rtlCol="0" anchor="t">
            <a:spAutoFit/>
          </a:bodyPr>
          <a:lstStyle/>
          <a:p>
            <a:pPr algn="ctr">
              <a:lnSpc>
                <a:spcPts val="2343"/>
              </a:lnSpc>
            </a:pPr>
            <a:r>
              <a:rPr lang="en-US" sz="1673" spc="219">
                <a:solidFill>
                  <a:srgbClr val="000000"/>
                </a:solidFill>
                <a:latin typeface="Poppins Medium Bold"/>
              </a:rPr>
              <a:t>Source</a:t>
            </a:r>
            <a:r>
              <a:rPr lang="en-US" sz="1673" spc="219">
                <a:solidFill>
                  <a:srgbClr val="000000"/>
                </a:solidFill>
                <a:latin typeface="Poppins Medium"/>
              </a:rPr>
              <a:t>: Aschburner, S. (2020)</a:t>
            </a:r>
          </a:p>
        </p:txBody>
      </p:sp>
      <p:sp>
        <p:nvSpPr>
          <p:cNvPr id="15" name="TextBox 15"/>
          <p:cNvSpPr txBox="1"/>
          <p:nvPr/>
        </p:nvSpPr>
        <p:spPr>
          <a:xfrm>
            <a:off x="643129" y="2274044"/>
            <a:ext cx="9029728" cy="634492"/>
          </a:xfrm>
          <a:prstGeom prst="rect">
            <a:avLst/>
          </a:prstGeom>
        </p:spPr>
        <p:txBody>
          <a:bodyPr lIns="0" tIns="0" rIns="0" bIns="0" rtlCol="0" anchor="t">
            <a:spAutoFit/>
          </a:bodyPr>
          <a:lstStyle/>
          <a:p>
            <a:pPr algn="ctr">
              <a:lnSpc>
                <a:spcPts val="4927"/>
              </a:lnSpc>
            </a:pPr>
            <a:r>
              <a:rPr lang="en-US" sz="3519" u="sng" spc="461">
                <a:solidFill>
                  <a:srgbClr val="000000"/>
                </a:solidFill>
                <a:latin typeface="Poppins Bold"/>
              </a:rPr>
              <a:t>Dates </a:t>
            </a:r>
            <a:r>
              <a:rPr lang="en-US" sz="3519" spc="461">
                <a:solidFill>
                  <a:srgbClr val="000000"/>
                </a:solidFill>
                <a:latin typeface="Poppins Bold"/>
              </a:rPr>
              <a:t>             </a:t>
            </a:r>
            <a:r>
              <a:rPr lang="en-US" sz="3519" u="sng" spc="461">
                <a:solidFill>
                  <a:srgbClr val="000000"/>
                </a:solidFill>
                <a:latin typeface="Poppins Bold"/>
              </a:rPr>
              <a:t> Events</a:t>
            </a:r>
          </a:p>
        </p:txBody>
      </p:sp>
    </p:spTree>
  </p:cSld>
  <p:clrMapOvr>
    <a:masterClrMapping/>
  </p:clrMapOvr>
  <mc:AlternateContent xmlns:mc="http://schemas.openxmlformats.org/markup-compatibility/2006" xmlns:p14="http://schemas.microsoft.com/office/powerpoint/2010/main">
    <mc:Choice Requires="p14">
      <p:transition spd="slow" p14:dur="2000" advTm="45477"/>
    </mc:Choice>
    <mc:Fallback xmlns="">
      <p:transition spd="slow" advTm="4547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3064410" y="5055101"/>
            <a:ext cx="10287000" cy="176798"/>
            <a:chOff x="0" y="0"/>
            <a:chExt cx="33252716" cy="571500"/>
          </a:xfrm>
        </p:grpSpPr>
        <p:sp>
          <p:nvSpPr>
            <p:cNvPr id="3" name="Freeform 3"/>
            <p:cNvSpPr/>
            <p:nvPr/>
          </p:nvSpPr>
          <p:spPr>
            <a:xfrm>
              <a:off x="0" y="255270"/>
              <a:ext cx="33252714" cy="69850"/>
            </a:xfrm>
            <a:custGeom>
              <a:avLst/>
              <a:gdLst/>
              <a:ahLst/>
              <a:cxnLst/>
              <a:rect l="l" t="t" r="r" b="b"/>
              <a:pathLst>
                <a:path w="33252714" h="69850">
                  <a:moveTo>
                    <a:pt x="32961886" y="0"/>
                  </a:moveTo>
                  <a:lnTo>
                    <a:pt x="0" y="0"/>
                  </a:lnTo>
                  <a:lnTo>
                    <a:pt x="0" y="69850"/>
                  </a:lnTo>
                  <a:lnTo>
                    <a:pt x="33252714" y="69850"/>
                  </a:lnTo>
                  <a:lnTo>
                    <a:pt x="33252714" y="0"/>
                  </a:lnTo>
                  <a:close/>
                </a:path>
              </a:pathLst>
            </a:custGeom>
            <a:solidFill>
              <a:srgbClr val="000000"/>
            </a:solidFill>
          </p:spPr>
        </p:sp>
      </p:grpSp>
      <p:grpSp>
        <p:nvGrpSpPr>
          <p:cNvPr id="4" name="Group 4"/>
          <p:cNvGrpSpPr/>
          <p:nvPr/>
        </p:nvGrpSpPr>
        <p:grpSpPr>
          <a:xfrm>
            <a:off x="-110089" y="0"/>
            <a:ext cx="2277577" cy="10287000"/>
            <a:chOff x="0" y="0"/>
            <a:chExt cx="770440" cy="3479800"/>
          </a:xfrm>
        </p:grpSpPr>
        <p:sp>
          <p:nvSpPr>
            <p:cNvPr id="5" name="Freeform 5"/>
            <p:cNvSpPr/>
            <p:nvPr/>
          </p:nvSpPr>
          <p:spPr>
            <a:xfrm>
              <a:off x="0" y="0"/>
              <a:ext cx="770440" cy="3479800"/>
            </a:xfrm>
            <a:custGeom>
              <a:avLst/>
              <a:gdLst/>
              <a:ahLst/>
              <a:cxnLst/>
              <a:rect l="l" t="t" r="r" b="b"/>
              <a:pathLst>
                <a:path w="770440" h="3479800">
                  <a:moveTo>
                    <a:pt x="0" y="0"/>
                  </a:moveTo>
                  <a:lnTo>
                    <a:pt x="770440" y="0"/>
                  </a:lnTo>
                  <a:lnTo>
                    <a:pt x="770440" y="3479800"/>
                  </a:lnTo>
                  <a:lnTo>
                    <a:pt x="0" y="3479800"/>
                  </a:lnTo>
                  <a:close/>
                </a:path>
              </a:pathLst>
            </a:custGeom>
            <a:solidFill>
              <a:srgbClr val="F16810"/>
            </a:solidFill>
          </p:spPr>
        </p:sp>
      </p:grpSp>
      <p:grpSp>
        <p:nvGrpSpPr>
          <p:cNvPr id="6" name="Group 6"/>
          <p:cNvGrpSpPr/>
          <p:nvPr/>
        </p:nvGrpSpPr>
        <p:grpSpPr>
          <a:xfrm>
            <a:off x="9637217" y="0"/>
            <a:ext cx="8650783" cy="5019570"/>
            <a:chOff x="0" y="0"/>
            <a:chExt cx="11534377" cy="6692760"/>
          </a:xfrm>
        </p:grpSpPr>
        <p:pic>
          <p:nvPicPr>
            <p:cNvPr id="7" name="Picture 7"/>
            <p:cNvPicPr>
              <a:picLocks noChangeAspect="1"/>
            </p:cNvPicPr>
            <p:nvPr/>
          </p:nvPicPr>
          <p:blipFill>
            <a:blip r:embed="rId3"/>
            <a:srcRect l="1529" r="1529"/>
            <a:stretch>
              <a:fillRect/>
            </a:stretch>
          </p:blipFill>
          <p:spPr>
            <a:xfrm>
              <a:off x="0" y="0"/>
              <a:ext cx="11534377" cy="6692760"/>
            </a:xfrm>
            <a:prstGeom prst="rect">
              <a:avLst/>
            </a:prstGeom>
          </p:spPr>
        </p:pic>
      </p:grpSp>
      <p:pic>
        <p:nvPicPr>
          <p:cNvPr id="8" name="Picture 8"/>
          <p:cNvPicPr>
            <a:picLocks noChangeAspect="1"/>
          </p:cNvPicPr>
          <p:nvPr/>
        </p:nvPicPr>
        <p:blipFill>
          <a:blip r:embed="rId4"/>
          <a:srcRect l="1286" t="2292" r="1286"/>
          <a:stretch>
            <a:fillRect/>
          </a:stretch>
        </p:blipFill>
        <p:spPr>
          <a:xfrm>
            <a:off x="9637217" y="5406946"/>
            <a:ext cx="8650783" cy="4880054"/>
          </a:xfrm>
          <a:prstGeom prst="rect">
            <a:avLst/>
          </a:prstGeom>
        </p:spPr>
      </p:pic>
      <p:sp>
        <p:nvSpPr>
          <p:cNvPr id="9" name="TextBox 9"/>
          <p:cNvSpPr txBox="1"/>
          <p:nvPr/>
        </p:nvSpPr>
        <p:spPr>
          <a:xfrm>
            <a:off x="2411005" y="582153"/>
            <a:ext cx="7448039" cy="2355432"/>
          </a:xfrm>
          <a:prstGeom prst="rect">
            <a:avLst/>
          </a:prstGeom>
        </p:spPr>
        <p:txBody>
          <a:bodyPr lIns="0" tIns="0" rIns="0" bIns="0" rtlCol="0" anchor="t">
            <a:spAutoFit/>
          </a:bodyPr>
          <a:lstStyle/>
          <a:p>
            <a:pPr>
              <a:lnSpc>
                <a:spcPts val="9296"/>
              </a:lnSpc>
            </a:pPr>
            <a:r>
              <a:rPr lang="en-US" sz="6640" spc="776">
                <a:solidFill>
                  <a:srgbClr val="000000"/>
                </a:solidFill>
                <a:latin typeface="Poppins Medium Bold"/>
              </a:rPr>
              <a:t>Data Selection </a:t>
            </a:r>
          </a:p>
        </p:txBody>
      </p:sp>
      <p:sp>
        <p:nvSpPr>
          <p:cNvPr id="10" name="TextBox 10"/>
          <p:cNvSpPr txBox="1"/>
          <p:nvPr/>
        </p:nvSpPr>
        <p:spPr>
          <a:xfrm>
            <a:off x="2665302" y="3456075"/>
            <a:ext cx="5993297" cy="3777918"/>
          </a:xfrm>
          <a:prstGeom prst="rect">
            <a:avLst/>
          </a:prstGeom>
        </p:spPr>
        <p:txBody>
          <a:bodyPr lIns="0" tIns="0" rIns="0" bIns="0" rtlCol="0" anchor="t">
            <a:spAutoFit/>
          </a:bodyPr>
          <a:lstStyle/>
          <a:p>
            <a:pPr>
              <a:lnSpc>
                <a:spcPts val="5952"/>
              </a:lnSpc>
            </a:pPr>
            <a:r>
              <a:rPr lang="en-US" sz="4252">
                <a:solidFill>
                  <a:srgbClr val="F16810"/>
                </a:solidFill>
                <a:latin typeface="Poppins Bold"/>
              </a:rPr>
              <a:t>All-Star Weekend </a:t>
            </a:r>
          </a:p>
          <a:p>
            <a:pPr marL="918024" lvl="1" indent="-459012">
              <a:lnSpc>
                <a:spcPts val="5952"/>
              </a:lnSpc>
              <a:buFont typeface="Arial"/>
              <a:buChar char="•"/>
            </a:pPr>
            <a:r>
              <a:rPr lang="en-US" sz="4252">
                <a:solidFill>
                  <a:srgbClr val="000000"/>
                </a:solidFill>
                <a:latin typeface="Poppins"/>
              </a:rPr>
              <a:t>February 2020</a:t>
            </a:r>
          </a:p>
          <a:p>
            <a:pPr>
              <a:lnSpc>
                <a:spcPts val="5952"/>
              </a:lnSpc>
            </a:pPr>
            <a:endParaRPr lang="en-US" sz="4252">
              <a:solidFill>
                <a:srgbClr val="000000"/>
              </a:solidFill>
              <a:latin typeface="Poppins"/>
            </a:endParaRPr>
          </a:p>
          <a:p>
            <a:pPr>
              <a:lnSpc>
                <a:spcPts val="5952"/>
              </a:lnSpc>
            </a:pPr>
            <a:r>
              <a:rPr lang="en-US" sz="4252">
                <a:solidFill>
                  <a:srgbClr val="F16810"/>
                </a:solidFill>
                <a:latin typeface="Poppins Bold"/>
              </a:rPr>
              <a:t>Championship</a:t>
            </a:r>
            <a:r>
              <a:rPr lang="en-US" sz="4252">
                <a:solidFill>
                  <a:srgbClr val="000000"/>
                </a:solidFill>
                <a:latin typeface="Poppins Bold"/>
              </a:rPr>
              <a:t> </a:t>
            </a:r>
          </a:p>
          <a:p>
            <a:pPr marL="918024" lvl="1" indent="-459012">
              <a:lnSpc>
                <a:spcPts val="5952"/>
              </a:lnSpc>
              <a:buFont typeface="Arial"/>
              <a:buChar char="•"/>
            </a:pPr>
            <a:r>
              <a:rPr lang="en-US" sz="4252">
                <a:solidFill>
                  <a:srgbClr val="000000"/>
                </a:solidFill>
                <a:latin typeface="Poppins"/>
              </a:rPr>
              <a:t>October 2020 </a:t>
            </a:r>
          </a:p>
        </p:txBody>
      </p:sp>
    </p:spTree>
  </p:cSld>
  <p:clrMapOvr>
    <a:masterClrMapping/>
  </p:clrMapOvr>
  <mc:AlternateContent xmlns:mc="http://schemas.openxmlformats.org/markup-compatibility/2006" xmlns:p14="http://schemas.microsoft.com/office/powerpoint/2010/main">
    <mc:Choice Requires="p14">
      <p:transition spd="slow" p14:dur="2000" advTm="21386"/>
    </mc:Choice>
    <mc:Fallback xmlns="">
      <p:transition spd="slow" advTm="21386"/>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2277577" cy="10287000"/>
            <a:chOff x="0" y="0"/>
            <a:chExt cx="770440" cy="3479800"/>
          </a:xfrm>
        </p:grpSpPr>
        <p:sp>
          <p:nvSpPr>
            <p:cNvPr id="3" name="Freeform 3"/>
            <p:cNvSpPr/>
            <p:nvPr/>
          </p:nvSpPr>
          <p:spPr>
            <a:xfrm>
              <a:off x="0" y="0"/>
              <a:ext cx="770440" cy="3479800"/>
            </a:xfrm>
            <a:custGeom>
              <a:avLst/>
              <a:gdLst/>
              <a:ahLst/>
              <a:cxnLst/>
              <a:rect l="l" t="t" r="r" b="b"/>
              <a:pathLst>
                <a:path w="770440" h="3479800">
                  <a:moveTo>
                    <a:pt x="0" y="0"/>
                  </a:moveTo>
                  <a:lnTo>
                    <a:pt x="770440" y="0"/>
                  </a:lnTo>
                  <a:lnTo>
                    <a:pt x="770440" y="3479800"/>
                  </a:lnTo>
                  <a:lnTo>
                    <a:pt x="0" y="3479800"/>
                  </a:lnTo>
                  <a:close/>
                </a:path>
              </a:pathLst>
            </a:custGeom>
            <a:solidFill>
              <a:srgbClr val="F16810"/>
            </a:solidFill>
          </p:spPr>
        </p:sp>
      </p:grpSp>
      <p:pic>
        <p:nvPicPr>
          <p:cNvPr id="4" name="Picture 4"/>
          <p:cNvPicPr>
            <a:picLocks noChangeAspect="1"/>
          </p:cNvPicPr>
          <p:nvPr/>
        </p:nvPicPr>
        <p:blipFill>
          <a:blip r:embed="rId3"/>
          <a:srcRect/>
          <a:stretch>
            <a:fillRect/>
          </a:stretch>
        </p:blipFill>
        <p:spPr>
          <a:xfrm>
            <a:off x="16054083" y="6031477"/>
            <a:ext cx="1217972" cy="1720628"/>
          </a:xfrm>
          <a:prstGeom prst="rect">
            <a:avLst/>
          </a:prstGeom>
        </p:spPr>
      </p:pic>
      <p:sp>
        <p:nvSpPr>
          <p:cNvPr id="5" name="TextBox 5"/>
          <p:cNvSpPr txBox="1"/>
          <p:nvPr/>
        </p:nvSpPr>
        <p:spPr>
          <a:xfrm>
            <a:off x="2924818" y="1602625"/>
            <a:ext cx="8494891" cy="7817035"/>
          </a:xfrm>
          <a:prstGeom prst="rect">
            <a:avLst/>
          </a:prstGeom>
        </p:spPr>
        <p:txBody>
          <a:bodyPr lIns="0" tIns="0" rIns="0" bIns="0" rtlCol="0" anchor="t">
            <a:spAutoFit/>
          </a:bodyPr>
          <a:lstStyle/>
          <a:p>
            <a:pPr>
              <a:lnSpc>
                <a:spcPts val="4889"/>
              </a:lnSpc>
            </a:pPr>
            <a:r>
              <a:rPr lang="en-US" sz="3492">
                <a:solidFill>
                  <a:srgbClr val="F16810"/>
                </a:solidFill>
                <a:latin typeface="Poppins Bold"/>
              </a:rPr>
              <a:t>Lebron James </a:t>
            </a:r>
          </a:p>
          <a:p>
            <a:pPr>
              <a:lnSpc>
                <a:spcPts val="4889"/>
              </a:lnSpc>
            </a:pPr>
            <a:r>
              <a:rPr lang="en-US" sz="3492">
                <a:solidFill>
                  <a:srgbClr val="000000"/>
                </a:solidFill>
                <a:latin typeface="Poppins"/>
              </a:rPr>
              <a:t>1.6%                              3.2%</a:t>
            </a:r>
          </a:p>
          <a:p>
            <a:pPr>
              <a:lnSpc>
                <a:spcPts val="4889"/>
              </a:lnSpc>
            </a:pPr>
            <a:endParaRPr lang="en-US" sz="3492">
              <a:solidFill>
                <a:srgbClr val="000000"/>
              </a:solidFill>
              <a:latin typeface="Poppins"/>
            </a:endParaRPr>
          </a:p>
          <a:p>
            <a:pPr>
              <a:lnSpc>
                <a:spcPts val="2649"/>
              </a:lnSpc>
            </a:pPr>
            <a:endParaRPr lang="en-US" sz="3492">
              <a:solidFill>
                <a:srgbClr val="000000"/>
              </a:solidFill>
              <a:latin typeface="Poppins"/>
            </a:endParaRPr>
          </a:p>
          <a:p>
            <a:pPr>
              <a:lnSpc>
                <a:spcPts val="4889"/>
              </a:lnSpc>
            </a:pPr>
            <a:r>
              <a:rPr lang="en-US" sz="3492">
                <a:solidFill>
                  <a:srgbClr val="F16810"/>
                </a:solidFill>
                <a:latin typeface="Poppins Bold"/>
              </a:rPr>
              <a:t>Anthony Davis</a:t>
            </a:r>
            <a:r>
              <a:rPr lang="en-US" sz="3492">
                <a:solidFill>
                  <a:srgbClr val="000000"/>
                </a:solidFill>
                <a:latin typeface="Poppins Bold"/>
              </a:rPr>
              <a:t> </a:t>
            </a:r>
          </a:p>
          <a:p>
            <a:pPr>
              <a:lnSpc>
                <a:spcPts val="4889"/>
              </a:lnSpc>
            </a:pPr>
            <a:r>
              <a:rPr lang="en-US" sz="3492">
                <a:solidFill>
                  <a:srgbClr val="000000"/>
                </a:solidFill>
                <a:latin typeface="Poppins"/>
              </a:rPr>
              <a:t>0.1%                              0.8%</a:t>
            </a:r>
          </a:p>
          <a:p>
            <a:pPr>
              <a:lnSpc>
                <a:spcPts val="4889"/>
              </a:lnSpc>
            </a:pPr>
            <a:endParaRPr lang="en-US" sz="3492">
              <a:solidFill>
                <a:srgbClr val="000000"/>
              </a:solidFill>
              <a:latin typeface="Poppins"/>
            </a:endParaRPr>
          </a:p>
          <a:p>
            <a:pPr>
              <a:lnSpc>
                <a:spcPts val="2649"/>
              </a:lnSpc>
            </a:pPr>
            <a:endParaRPr lang="en-US" sz="3492">
              <a:solidFill>
                <a:srgbClr val="000000"/>
              </a:solidFill>
              <a:latin typeface="Poppins"/>
            </a:endParaRPr>
          </a:p>
          <a:p>
            <a:pPr>
              <a:lnSpc>
                <a:spcPts val="4889"/>
              </a:lnSpc>
            </a:pPr>
            <a:r>
              <a:rPr lang="en-US" sz="3492">
                <a:solidFill>
                  <a:srgbClr val="F16810"/>
                </a:solidFill>
                <a:latin typeface="Poppins Bold"/>
              </a:rPr>
              <a:t>Jimmy Butler</a:t>
            </a:r>
            <a:r>
              <a:rPr lang="en-US" sz="3492">
                <a:solidFill>
                  <a:srgbClr val="000000"/>
                </a:solidFill>
                <a:latin typeface="Poppins Bold"/>
              </a:rPr>
              <a:t>     </a:t>
            </a:r>
          </a:p>
          <a:p>
            <a:pPr>
              <a:lnSpc>
                <a:spcPts val="4889"/>
              </a:lnSpc>
            </a:pPr>
            <a:r>
              <a:rPr lang="en-US" sz="3492">
                <a:solidFill>
                  <a:srgbClr val="000000"/>
                </a:solidFill>
                <a:latin typeface="Poppins"/>
              </a:rPr>
              <a:t>0.4%                              1.1%</a:t>
            </a:r>
          </a:p>
          <a:p>
            <a:pPr>
              <a:lnSpc>
                <a:spcPts val="4889"/>
              </a:lnSpc>
            </a:pPr>
            <a:endParaRPr lang="en-US" sz="3492">
              <a:solidFill>
                <a:srgbClr val="000000"/>
              </a:solidFill>
              <a:latin typeface="Poppins"/>
            </a:endParaRPr>
          </a:p>
          <a:p>
            <a:pPr>
              <a:lnSpc>
                <a:spcPts val="2649"/>
              </a:lnSpc>
            </a:pPr>
            <a:endParaRPr lang="en-US" sz="3492">
              <a:solidFill>
                <a:srgbClr val="000000"/>
              </a:solidFill>
              <a:latin typeface="Poppins"/>
            </a:endParaRPr>
          </a:p>
          <a:p>
            <a:pPr>
              <a:lnSpc>
                <a:spcPts val="4889"/>
              </a:lnSpc>
            </a:pPr>
            <a:r>
              <a:rPr lang="en-US" sz="3492">
                <a:solidFill>
                  <a:srgbClr val="000000"/>
                </a:solidFill>
                <a:latin typeface="Poppins Bold"/>
              </a:rPr>
              <a:t>Tyler  Herro </a:t>
            </a:r>
          </a:p>
          <a:p>
            <a:pPr>
              <a:lnSpc>
                <a:spcPts val="4889"/>
              </a:lnSpc>
            </a:pPr>
            <a:r>
              <a:rPr lang="en-US" sz="3492">
                <a:solidFill>
                  <a:srgbClr val="000000"/>
                </a:solidFill>
                <a:latin typeface="Poppins"/>
              </a:rPr>
              <a:t>0.4%                              0.4%</a:t>
            </a:r>
          </a:p>
        </p:txBody>
      </p:sp>
      <p:sp>
        <p:nvSpPr>
          <p:cNvPr id="6" name="TextBox 6"/>
          <p:cNvSpPr txBox="1"/>
          <p:nvPr/>
        </p:nvSpPr>
        <p:spPr>
          <a:xfrm>
            <a:off x="3985773" y="2302629"/>
            <a:ext cx="4148991" cy="611823"/>
          </a:xfrm>
          <a:prstGeom prst="rect">
            <a:avLst/>
          </a:prstGeom>
        </p:spPr>
        <p:txBody>
          <a:bodyPr lIns="0" tIns="0" rIns="0" bIns="0" rtlCol="0" anchor="t">
            <a:spAutoFit/>
          </a:bodyPr>
          <a:lstStyle/>
          <a:p>
            <a:pPr algn="ctr">
              <a:lnSpc>
                <a:spcPts val="4827"/>
              </a:lnSpc>
            </a:pPr>
            <a:r>
              <a:rPr lang="en-US" sz="3448">
                <a:solidFill>
                  <a:srgbClr val="000000"/>
                </a:solidFill>
                <a:latin typeface="Poppins Bold"/>
              </a:rPr>
              <a:t>VS</a:t>
            </a:r>
          </a:p>
        </p:txBody>
      </p:sp>
      <p:sp>
        <p:nvSpPr>
          <p:cNvPr id="7" name="TextBox 7"/>
          <p:cNvSpPr txBox="1"/>
          <p:nvPr/>
        </p:nvSpPr>
        <p:spPr>
          <a:xfrm>
            <a:off x="3985773" y="4531677"/>
            <a:ext cx="4148991" cy="611823"/>
          </a:xfrm>
          <a:prstGeom prst="rect">
            <a:avLst/>
          </a:prstGeom>
        </p:spPr>
        <p:txBody>
          <a:bodyPr lIns="0" tIns="0" rIns="0" bIns="0" rtlCol="0" anchor="t">
            <a:spAutoFit/>
          </a:bodyPr>
          <a:lstStyle/>
          <a:p>
            <a:pPr algn="ctr">
              <a:lnSpc>
                <a:spcPts val="4827"/>
              </a:lnSpc>
            </a:pPr>
            <a:r>
              <a:rPr lang="en-US" sz="3448">
                <a:solidFill>
                  <a:srgbClr val="000000"/>
                </a:solidFill>
                <a:latin typeface="Poppins Bold"/>
              </a:rPr>
              <a:t>VS</a:t>
            </a:r>
          </a:p>
        </p:txBody>
      </p:sp>
      <p:sp>
        <p:nvSpPr>
          <p:cNvPr id="8" name="TextBox 8"/>
          <p:cNvSpPr txBox="1"/>
          <p:nvPr/>
        </p:nvSpPr>
        <p:spPr>
          <a:xfrm>
            <a:off x="3985773" y="6764503"/>
            <a:ext cx="4148991" cy="611823"/>
          </a:xfrm>
          <a:prstGeom prst="rect">
            <a:avLst/>
          </a:prstGeom>
        </p:spPr>
        <p:txBody>
          <a:bodyPr lIns="0" tIns="0" rIns="0" bIns="0" rtlCol="0" anchor="t">
            <a:spAutoFit/>
          </a:bodyPr>
          <a:lstStyle/>
          <a:p>
            <a:pPr algn="ctr">
              <a:lnSpc>
                <a:spcPts val="4827"/>
              </a:lnSpc>
            </a:pPr>
            <a:r>
              <a:rPr lang="en-US" sz="3448">
                <a:solidFill>
                  <a:srgbClr val="000000"/>
                </a:solidFill>
                <a:latin typeface="Poppins Bold"/>
              </a:rPr>
              <a:t>VS</a:t>
            </a:r>
          </a:p>
        </p:txBody>
      </p:sp>
      <p:sp>
        <p:nvSpPr>
          <p:cNvPr id="9" name="TextBox 9"/>
          <p:cNvSpPr txBox="1"/>
          <p:nvPr/>
        </p:nvSpPr>
        <p:spPr>
          <a:xfrm>
            <a:off x="7280123" y="2869547"/>
            <a:ext cx="2973897" cy="451978"/>
          </a:xfrm>
          <a:prstGeom prst="rect">
            <a:avLst/>
          </a:prstGeom>
        </p:spPr>
        <p:txBody>
          <a:bodyPr lIns="0" tIns="0" rIns="0" bIns="0" rtlCol="0" anchor="t">
            <a:spAutoFit/>
          </a:bodyPr>
          <a:lstStyle/>
          <a:p>
            <a:pPr>
              <a:lnSpc>
                <a:spcPts val="3460"/>
              </a:lnSpc>
            </a:pPr>
            <a:r>
              <a:rPr lang="en-US" sz="2471">
                <a:solidFill>
                  <a:srgbClr val="000000"/>
                </a:solidFill>
                <a:latin typeface="Poppins Italics"/>
              </a:rPr>
              <a:t>October  2020</a:t>
            </a:r>
          </a:p>
        </p:txBody>
      </p:sp>
      <p:sp>
        <p:nvSpPr>
          <p:cNvPr id="10" name="TextBox 10"/>
          <p:cNvSpPr txBox="1"/>
          <p:nvPr/>
        </p:nvSpPr>
        <p:spPr>
          <a:xfrm>
            <a:off x="7280123" y="5300435"/>
            <a:ext cx="2973897" cy="451978"/>
          </a:xfrm>
          <a:prstGeom prst="rect">
            <a:avLst/>
          </a:prstGeom>
        </p:spPr>
        <p:txBody>
          <a:bodyPr lIns="0" tIns="0" rIns="0" bIns="0" rtlCol="0" anchor="t">
            <a:spAutoFit/>
          </a:bodyPr>
          <a:lstStyle/>
          <a:p>
            <a:pPr>
              <a:lnSpc>
                <a:spcPts val="3460"/>
              </a:lnSpc>
            </a:pPr>
            <a:r>
              <a:rPr lang="en-US" sz="2471">
                <a:solidFill>
                  <a:srgbClr val="000000"/>
                </a:solidFill>
                <a:latin typeface="Poppins Italics"/>
              </a:rPr>
              <a:t>October  2020</a:t>
            </a:r>
          </a:p>
        </p:txBody>
      </p:sp>
      <p:sp>
        <p:nvSpPr>
          <p:cNvPr id="11" name="TextBox 11"/>
          <p:cNvSpPr txBox="1"/>
          <p:nvPr/>
        </p:nvSpPr>
        <p:spPr>
          <a:xfrm>
            <a:off x="2924818" y="3010150"/>
            <a:ext cx="2973897" cy="451978"/>
          </a:xfrm>
          <a:prstGeom prst="rect">
            <a:avLst/>
          </a:prstGeom>
        </p:spPr>
        <p:txBody>
          <a:bodyPr lIns="0" tIns="0" rIns="0" bIns="0" rtlCol="0" anchor="t">
            <a:spAutoFit/>
          </a:bodyPr>
          <a:lstStyle/>
          <a:p>
            <a:pPr>
              <a:lnSpc>
                <a:spcPts val="3460"/>
              </a:lnSpc>
            </a:pPr>
            <a:r>
              <a:rPr lang="en-US" sz="2471">
                <a:solidFill>
                  <a:srgbClr val="000000"/>
                </a:solidFill>
                <a:latin typeface="Poppins Italics"/>
              </a:rPr>
              <a:t>February   2020</a:t>
            </a:r>
          </a:p>
        </p:txBody>
      </p:sp>
      <p:sp>
        <p:nvSpPr>
          <p:cNvPr id="12" name="TextBox 12"/>
          <p:cNvSpPr txBox="1"/>
          <p:nvPr/>
        </p:nvSpPr>
        <p:spPr>
          <a:xfrm>
            <a:off x="2924818" y="5300435"/>
            <a:ext cx="2973897" cy="451978"/>
          </a:xfrm>
          <a:prstGeom prst="rect">
            <a:avLst/>
          </a:prstGeom>
        </p:spPr>
        <p:txBody>
          <a:bodyPr lIns="0" tIns="0" rIns="0" bIns="0" rtlCol="0" anchor="t">
            <a:spAutoFit/>
          </a:bodyPr>
          <a:lstStyle/>
          <a:p>
            <a:pPr>
              <a:lnSpc>
                <a:spcPts val="3460"/>
              </a:lnSpc>
            </a:pPr>
            <a:r>
              <a:rPr lang="en-US" sz="2471">
                <a:solidFill>
                  <a:srgbClr val="000000"/>
                </a:solidFill>
                <a:latin typeface="Poppins Italics"/>
              </a:rPr>
              <a:t>February   2020</a:t>
            </a:r>
          </a:p>
        </p:txBody>
      </p:sp>
      <p:sp>
        <p:nvSpPr>
          <p:cNvPr id="13" name="TextBox 13"/>
          <p:cNvSpPr txBox="1"/>
          <p:nvPr/>
        </p:nvSpPr>
        <p:spPr>
          <a:xfrm>
            <a:off x="2924818" y="7300126"/>
            <a:ext cx="2973897" cy="451978"/>
          </a:xfrm>
          <a:prstGeom prst="rect">
            <a:avLst/>
          </a:prstGeom>
        </p:spPr>
        <p:txBody>
          <a:bodyPr lIns="0" tIns="0" rIns="0" bIns="0" rtlCol="0" anchor="t">
            <a:spAutoFit/>
          </a:bodyPr>
          <a:lstStyle/>
          <a:p>
            <a:pPr>
              <a:lnSpc>
                <a:spcPts val="3460"/>
              </a:lnSpc>
            </a:pPr>
            <a:r>
              <a:rPr lang="en-US" sz="2471">
                <a:solidFill>
                  <a:srgbClr val="000000"/>
                </a:solidFill>
                <a:latin typeface="Poppins Italics"/>
              </a:rPr>
              <a:t>February   2020</a:t>
            </a:r>
          </a:p>
        </p:txBody>
      </p:sp>
      <p:sp>
        <p:nvSpPr>
          <p:cNvPr id="14" name="TextBox 14"/>
          <p:cNvSpPr txBox="1"/>
          <p:nvPr/>
        </p:nvSpPr>
        <p:spPr>
          <a:xfrm>
            <a:off x="2544764" y="87605"/>
            <a:ext cx="12720927" cy="1183875"/>
          </a:xfrm>
          <a:prstGeom prst="rect">
            <a:avLst/>
          </a:prstGeom>
        </p:spPr>
        <p:txBody>
          <a:bodyPr lIns="0" tIns="0" rIns="0" bIns="0" rtlCol="0" anchor="t">
            <a:spAutoFit/>
          </a:bodyPr>
          <a:lstStyle/>
          <a:p>
            <a:pPr>
              <a:lnSpc>
                <a:spcPts val="9296"/>
              </a:lnSpc>
            </a:pPr>
            <a:r>
              <a:rPr lang="en-US" sz="6640" spc="776">
                <a:solidFill>
                  <a:srgbClr val="000000"/>
                </a:solidFill>
                <a:latin typeface="Poppins Medium"/>
              </a:rPr>
              <a:t>Change of Frequency   </a:t>
            </a:r>
          </a:p>
        </p:txBody>
      </p:sp>
      <p:sp>
        <p:nvSpPr>
          <p:cNvPr id="15" name="TextBox 15"/>
          <p:cNvSpPr txBox="1"/>
          <p:nvPr/>
        </p:nvSpPr>
        <p:spPr>
          <a:xfrm>
            <a:off x="12201653" y="1732599"/>
            <a:ext cx="2651903" cy="391793"/>
          </a:xfrm>
          <a:prstGeom prst="rect">
            <a:avLst/>
          </a:prstGeom>
        </p:spPr>
        <p:txBody>
          <a:bodyPr lIns="0" tIns="0" rIns="0" bIns="0" rtlCol="0" anchor="t">
            <a:spAutoFit/>
          </a:bodyPr>
          <a:lstStyle/>
          <a:p>
            <a:pPr>
              <a:lnSpc>
                <a:spcPts val="3078"/>
              </a:lnSpc>
            </a:pPr>
            <a:r>
              <a:rPr lang="en-US" sz="2198" u="sng" spc="288">
                <a:solidFill>
                  <a:srgbClr val="000000"/>
                </a:solidFill>
                <a:latin typeface="Poppins Bold"/>
              </a:rPr>
              <a:t>All-Star Team</a:t>
            </a:r>
          </a:p>
        </p:txBody>
      </p:sp>
      <p:sp>
        <p:nvSpPr>
          <p:cNvPr id="16" name="TextBox 16"/>
          <p:cNvSpPr txBox="1"/>
          <p:nvPr/>
        </p:nvSpPr>
        <p:spPr>
          <a:xfrm>
            <a:off x="15636097" y="1728329"/>
            <a:ext cx="2651903" cy="391793"/>
          </a:xfrm>
          <a:prstGeom prst="rect">
            <a:avLst/>
          </a:prstGeom>
        </p:spPr>
        <p:txBody>
          <a:bodyPr lIns="0" tIns="0" rIns="0" bIns="0" rtlCol="0" anchor="t">
            <a:spAutoFit/>
          </a:bodyPr>
          <a:lstStyle/>
          <a:p>
            <a:pPr>
              <a:lnSpc>
                <a:spcPts val="3078"/>
              </a:lnSpc>
            </a:pPr>
            <a:r>
              <a:rPr lang="en-US" sz="2198" u="sng" spc="288">
                <a:solidFill>
                  <a:srgbClr val="000000"/>
                </a:solidFill>
                <a:latin typeface="Poppins Bold"/>
              </a:rPr>
              <a:t>NBA Team</a:t>
            </a:r>
          </a:p>
        </p:txBody>
      </p:sp>
      <p:pic>
        <p:nvPicPr>
          <p:cNvPr id="17" name="Picture 17"/>
          <p:cNvPicPr>
            <a:picLocks noChangeAspect="1"/>
          </p:cNvPicPr>
          <p:nvPr/>
        </p:nvPicPr>
        <p:blipFill>
          <a:blip r:embed="rId4"/>
          <a:srcRect/>
          <a:stretch>
            <a:fillRect/>
          </a:stretch>
        </p:blipFill>
        <p:spPr>
          <a:xfrm>
            <a:off x="15636097" y="2505650"/>
            <a:ext cx="2040958" cy="1255974"/>
          </a:xfrm>
          <a:prstGeom prst="rect">
            <a:avLst/>
          </a:prstGeom>
        </p:spPr>
      </p:pic>
      <p:sp>
        <p:nvSpPr>
          <p:cNvPr id="18" name="TextBox 18"/>
          <p:cNvSpPr txBox="1"/>
          <p:nvPr/>
        </p:nvSpPr>
        <p:spPr>
          <a:xfrm>
            <a:off x="11924957" y="2566764"/>
            <a:ext cx="3205294" cy="950629"/>
          </a:xfrm>
          <a:prstGeom prst="rect">
            <a:avLst/>
          </a:prstGeom>
        </p:spPr>
        <p:txBody>
          <a:bodyPr lIns="0" tIns="0" rIns="0" bIns="0" rtlCol="0" anchor="t">
            <a:spAutoFit/>
          </a:bodyPr>
          <a:lstStyle/>
          <a:p>
            <a:pPr algn="ctr">
              <a:lnSpc>
                <a:spcPts val="3766"/>
              </a:lnSpc>
            </a:pPr>
            <a:r>
              <a:rPr lang="en-US" sz="2690">
                <a:solidFill>
                  <a:srgbClr val="000000"/>
                </a:solidFill>
                <a:latin typeface="Poppins"/>
              </a:rPr>
              <a:t>WEST </a:t>
            </a:r>
          </a:p>
          <a:p>
            <a:pPr algn="ctr">
              <a:lnSpc>
                <a:spcPts val="3766"/>
              </a:lnSpc>
            </a:pPr>
            <a:r>
              <a:rPr lang="en-US" sz="2690">
                <a:solidFill>
                  <a:srgbClr val="000000"/>
                </a:solidFill>
                <a:latin typeface="Poppins"/>
              </a:rPr>
              <a:t>Team Lebron </a:t>
            </a:r>
          </a:p>
        </p:txBody>
      </p:sp>
      <p:sp>
        <p:nvSpPr>
          <p:cNvPr id="19" name="TextBox 19"/>
          <p:cNvSpPr txBox="1"/>
          <p:nvPr/>
        </p:nvSpPr>
        <p:spPr>
          <a:xfrm>
            <a:off x="12077184" y="6599753"/>
            <a:ext cx="2900841" cy="960374"/>
          </a:xfrm>
          <a:prstGeom prst="rect">
            <a:avLst/>
          </a:prstGeom>
        </p:spPr>
        <p:txBody>
          <a:bodyPr lIns="0" tIns="0" rIns="0" bIns="0" rtlCol="0" anchor="t">
            <a:spAutoFit/>
          </a:bodyPr>
          <a:lstStyle/>
          <a:p>
            <a:pPr algn="ctr">
              <a:lnSpc>
                <a:spcPts val="3766"/>
              </a:lnSpc>
            </a:pPr>
            <a:r>
              <a:rPr lang="en-US" sz="2690">
                <a:solidFill>
                  <a:srgbClr val="000000"/>
                </a:solidFill>
                <a:latin typeface="Poppins"/>
              </a:rPr>
              <a:t>EAST</a:t>
            </a:r>
          </a:p>
          <a:p>
            <a:pPr algn="ctr">
              <a:lnSpc>
                <a:spcPts val="3766"/>
              </a:lnSpc>
            </a:pPr>
            <a:r>
              <a:rPr lang="en-US" sz="2690">
                <a:solidFill>
                  <a:srgbClr val="000000"/>
                </a:solidFill>
                <a:latin typeface="Poppins"/>
              </a:rPr>
              <a:t>Team Giannis </a:t>
            </a:r>
          </a:p>
        </p:txBody>
      </p:sp>
      <p:sp>
        <p:nvSpPr>
          <p:cNvPr id="20" name="TextBox 20"/>
          <p:cNvSpPr txBox="1"/>
          <p:nvPr/>
        </p:nvSpPr>
        <p:spPr>
          <a:xfrm>
            <a:off x="2924818" y="9472097"/>
            <a:ext cx="2973897" cy="451978"/>
          </a:xfrm>
          <a:prstGeom prst="rect">
            <a:avLst/>
          </a:prstGeom>
        </p:spPr>
        <p:txBody>
          <a:bodyPr lIns="0" tIns="0" rIns="0" bIns="0" rtlCol="0" anchor="t">
            <a:spAutoFit/>
          </a:bodyPr>
          <a:lstStyle/>
          <a:p>
            <a:pPr>
              <a:lnSpc>
                <a:spcPts val="3460"/>
              </a:lnSpc>
            </a:pPr>
            <a:r>
              <a:rPr lang="en-US" sz="2471">
                <a:solidFill>
                  <a:srgbClr val="000000"/>
                </a:solidFill>
                <a:latin typeface="Poppins Italics"/>
              </a:rPr>
              <a:t>February   2020</a:t>
            </a:r>
          </a:p>
        </p:txBody>
      </p:sp>
      <p:sp>
        <p:nvSpPr>
          <p:cNvPr id="21" name="TextBox 21"/>
          <p:cNvSpPr txBox="1"/>
          <p:nvPr/>
        </p:nvSpPr>
        <p:spPr>
          <a:xfrm>
            <a:off x="3824220" y="8904763"/>
            <a:ext cx="4148991" cy="611823"/>
          </a:xfrm>
          <a:prstGeom prst="rect">
            <a:avLst/>
          </a:prstGeom>
        </p:spPr>
        <p:txBody>
          <a:bodyPr lIns="0" tIns="0" rIns="0" bIns="0" rtlCol="0" anchor="t">
            <a:spAutoFit/>
          </a:bodyPr>
          <a:lstStyle/>
          <a:p>
            <a:pPr algn="ctr">
              <a:lnSpc>
                <a:spcPts val="4827"/>
              </a:lnSpc>
            </a:pPr>
            <a:r>
              <a:rPr lang="en-US" sz="3448">
                <a:solidFill>
                  <a:srgbClr val="000000"/>
                </a:solidFill>
                <a:latin typeface="Poppins Bold"/>
              </a:rPr>
              <a:t>VS</a:t>
            </a:r>
          </a:p>
        </p:txBody>
      </p:sp>
      <p:sp>
        <p:nvSpPr>
          <p:cNvPr id="22" name="TextBox 22"/>
          <p:cNvSpPr txBox="1"/>
          <p:nvPr/>
        </p:nvSpPr>
        <p:spPr>
          <a:xfrm>
            <a:off x="7280123" y="7300126"/>
            <a:ext cx="2973897" cy="451978"/>
          </a:xfrm>
          <a:prstGeom prst="rect">
            <a:avLst/>
          </a:prstGeom>
        </p:spPr>
        <p:txBody>
          <a:bodyPr lIns="0" tIns="0" rIns="0" bIns="0" rtlCol="0" anchor="t">
            <a:spAutoFit/>
          </a:bodyPr>
          <a:lstStyle/>
          <a:p>
            <a:pPr>
              <a:lnSpc>
                <a:spcPts val="3460"/>
              </a:lnSpc>
            </a:pPr>
            <a:r>
              <a:rPr lang="en-US" sz="2471">
                <a:solidFill>
                  <a:srgbClr val="000000"/>
                </a:solidFill>
                <a:latin typeface="Poppins Italics"/>
              </a:rPr>
              <a:t>October  2020</a:t>
            </a:r>
          </a:p>
        </p:txBody>
      </p:sp>
      <p:sp>
        <p:nvSpPr>
          <p:cNvPr id="23" name="TextBox 23"/>
          <p:cNvSpPr txBox="1"/>
          <p:nvPr/>
        </p:nvSpPr>
        <p:spPr>
          <a:xfrm>
            <a:off x="7280123" y="9472097"/>
            <a:ext cx="2973897" cy="451978"/>
          </a:xfrm>
          <a:prstGeom prst="rect">
            <a:avLst/>
          </a:prstGeom>
        </p:spPr>
        <p:txBody>
          <a:bodyPr lIns="0" tIns="0" rIns="0" bIns="0" rtlCol="0" anchor="t">
            <a:spAutoFit/>
          </a:bodyPr>
          <a:lstStyle/>
          <a:p>
            <a:pPr>
              <a:lnSpc>
                <a:spcPts val="3460"/>
              </a:lnSpc>
            </a:pPr>
            <a:r>
              <a:rPr lang="en-US" sz="2471">
                <a:solidFill>
                  <a:srgbClr val="000000"/>
                </a:solidFill>
                <a:latin typeface="Poppins Italics"/>
              </a:rPr>
              <a:t>October  2020</a:t>
            </a:r>
          </a:p>
        </p:txBody>
      </p:sp>
      <p:sp>
        <p:nvSpPr>
          <p:cNvPr id="24" name="TextBox 24"/>
          <p:cNvSpPr txBox="1"/>
          <p:nvPr/>
        </p:nvSpPr>
        <p:spPr>
          <a:xfrm>
            <a:off x="11924957" y="4550727"/>
            <a:ext cx="3205294" cy="950629"/>
          </a:xfrm>
          <a:prstGeom prst="rect">
            <a:avLst/>
          </a:prstGeom>
        </p:spPr>
        <p:txBody>
          <a:bodyPr lIns="0" tIns="0" rIns="0" bIns="0" rtlCol="0" anchor="t">
            <a:spAutoFit/>
          </a:bodyPr>
          <a:lstStyle/>
          <a:p>
            <a:pPr algn="ctr">
              <a:lnSpc>
                <a:spcPts val="3766"/>
              </a:lnSpc>
            </a:pPr>
            <a:r>
              <a:rPr lang="en-US" sz="2690">
                <a:solidFill>
                  <a:srgbClr val="000000"/>
                </a:solidFill>
                <a:latin typeface="Poppins"/>
              </a:rPr>
              <a:t>WEST </a:t>
            </a:r>
          </a:p>
          <a:p>
            <a:pPr algn="ctr">
              <a:lnSpc>
                <a:spcPts val="3766"/>
              </a:lnSpc>
            </a:pPr>
            <a:r>
              <a:rPr lang="en-US" sz="2690">
                <a:solidFill>
                  <a:srgbClr val="000000"/>
                </a:solidFill>
                <a:latin typeface="Poppins"/>
              </a:rPr>
              <a:t>Team Lebron </a:t>
            </a:r>
          </a:p>
        </p:txBody>
      </p:sp>
      <p:sp>
        <p:nvSpPr>
          <p:cNvPr id="25" name="TextBox 25"/>
          <p:cNvSpPr txBox="1"/>
          <p:nvPr/>
        </p:nvSpPr>
        <p:spPr>
          <a:xfrm>
            <a:off x="12077184" y="8839451"/>
            <a:ext cx="2900841" cy="484124"/>
          </a:xfrm>
          <a:prstGeom prst="rect">
            <a:avLst/>
          </a:prstGeom>
        </p:spPr>
        <p:txBody>
          <a:bodyPr lIns="0" tIns="0" rIns="0" bIns="0" rtlCol="0" anchor="t">
            <a:spAutoFit/>
          </a:bodyPr>
          <a:lstStyle/>
          <a:p>
            <a:pPr algn="ctr">
              <a:lnSpc>
                <a:spcPts val="3766"/>
              </a:lnSpc>
            </a:pPr>
            <a:r>
              <a:rPr lang="en-US" sz="2690">
                <a:solidFill>
                  <a:srgbClr val="000000"/>
                </a:solidFill>
                <a:latin typeface="Poppins"/>
              </a:rPr>
              <a:t>DID NOT PLAY</a:t>
            </a:r>
          </a:p>
        </p:txBody>
      </p:sp>
      <p:pic>
        <p:nvPicPr>
          <p:cNvPr id="26" name="Picture 26"/>
          <p:cNvPicPr>
            <a:picLocks noChangeAspect="1"/>
          </p:cNvPicPr>
          <p:nvPr/>
        </p:nvPicPr>
        <p:blipFill>
          <a:blip r:embed="rId4"/>
          <a:srcRect/>
          <a:stretch>
            <a:fillRect/>
          </a:stretch>
        </p:blipFill>
        <p:spPr>
          <a:xfrm>
            <a:off x="15642591" y="4308550"/>
            <a:ext cx="2040958" cy="1255974"/>
          </a:xfrm>
          <a:prstGeom prst="rect">
            <a:avLst/>
          </a:prstGeom>
        </p:spPr>
      </p:pic>
      <p:pic>
        <p:nvPicPr>
          <p:cNvPr id="27" name="Picture 27"/>
          <p:cNvPicPr>
            <a:picLocks noChangeAspect="1"/>
          </p:cNvPicPr>
          <p:nvPr/>
        </p:nvPicPr>
        <p:blipFill>
          <a:blip r:embed="rId3"/>
          <a:srcRect/>
          <a:stretch>
            <a:fillRect/>
          </a:stretch>
        </p:blipFill>
        <p:spPr>
          <a:xfrm>
            <a:off x="16041328" y="8203448"/>
            <a:ext cx="1217972" cy="172062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881"/>
    </mc:Choice>
    <mc:Fallback xmlns="">
      <p:transition spd="slow" advTm="3388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010423" y="-198977"/>
            <a:ext cx="2277577" cy="10684954"/>
            <a:chOff x="0" y="0"/>
            <a:chExt cx="770440" cy="3614416"/>
          </a:xfrm>
        </p:grpSpPr>
        <p:sp>
          <p:nvSpPr>
            <p:cNvPr id="3" name="Freeform 3"/>
            <p:cNvSpPr/>
            <p:nvPr/>
          </p:nvSpPr>
          <p:spPr>
            <a:xfrm>
              <a:off x="0" y="0"/>
              <a:ext cx="770440" cy="3614417"/>
            </a:xfrm>
            <a:custGeom>
              <a:avLst/>
              <a:gdLst/>
              <a:ahLst/>
              <a:cxnLst/>
              <a:rect l="l" t="t" r="r" b="b"/>
              <a:pathLst>
                <a:path w="770440" h="3614417">
                  <a:moveTo>
                    <a:pt x="0" y="0"/>
                  </a:moveTo>
                  <a:lnTo>
                    <a:pt x="770440" y="0"/>
                  </a:lnTo>
                  <a:lnTo>
                    <a:pt x="770440" y="3614417"/>
                  </a:lnTo>
                  <a:lnTo>
                    <a:pt x="0" y="3614417"/>
                  </a:lnTo>
                  <a:close/>
                </a:path>
              </a:pathLst>
            </a:custGeom>
            <a:solidFill>
              <a:srgbClr val="F16810"/>
            </a:solidFill>
          </p:spPr>
        </p:sp>
      </p:grpSp>
      <p:sp>
        <p:nvSpPr>
          <p:cNvPr id="4" name="TextBox 4"/>
          <p:cNvSpPr txBox="1"/>
          <p:nvPr/>
        </p:nvSpPr>
        <p:spPr>
          <a:xfrm>
            <a:off x="3249807" y="485559"/>
            <a:ext cx="10293409" cy="1183875"/>
          </a:xfrm>
          <a:prstGeom prst="rect">
            <a:avLst/>
          </a:prstGeom>
        </p:spPr>
        <p:txBody>
          <a:bodyPr lIns="0" tIns="0" rIns="0" bIns="0" rtlCol="0" anchor="t">
            <a:spAutoFit/>
          </a:bodyPr>
          <a:lstStyle/>
          <a:p>
            <a:pPr algn="ctr">
              <a:lnSpc>
                <a:spcPts val="9296"/>
              </a:lnSpc>
            </a:pPr>
            <a:r>
              <a:rPr lang="en-US" sz="6640" spc="776">
                <a:solidFill>
                  <a:srgbClr val="000000"/>
                </a:solidFill>
                <a:latin typeface="Poppins Medium"/>
              </a:rPr>
              <a:t>Data Cleaning </a:t>
            </a:r>
          </a:p>
        </p:txBody>
      </p:sp>
      <p:sp>
        <p:nvSpPr>
          <p:cNvPr id="5" name="TextBox 5"/>
          <p:cNvSpPr txBox="1"/>
          <p:nvPr/>
        </p:nvSpPr>
        <p:spPr>
          <a:xfrm>
            <a:off x="519091" y="2507518"/>
            <a:ext cx="6754886" cy="525203"/>
          </a:xfrm>
          <a:prstGeom prst="rect">
            <a:avLst/>
          </a:prstGeom>
        </p:spPr>
        <p:txBody>
          <a:bodyPr lIns="0" tIns="0" rIns="0" bIns="0" rtlCol="0" anchor="t">
            <a:spAutoFit/>
          </a:bodyPr>
          <a:lstStyle/>
          <a:p>
            <a:pPr>
              <a:lnSpc>
                <a:spcPts val="3800"/>
              </a:lnSpc>
            </a:pPr>
            <a:r>
              <a:rPr lang="en-US" sz="3363" u="sng" spc="168">
                <a:solidFill>
                  <a:srgbClr val="000000"/>
                </a:solidFill>
                <a:latin typeface="Poppins Bold"/>
              </a:rPr>
              <a:t>Sub-setting (Filtering) </a:t>
            </a:r>
          </a:p>
        </p:txBody>
      </p:sp>
      <p:sp>
        <p:nvSpPr>
          <p:cNvPr id="6" name="TextBox 6"/>
          <p:cNvSpPr txBox="1"/>
          <p:nvPr/>
        </p:nvSpPr>
        <p:spPr>
          <a:xfrm>
            <a:off x="8220857" y="3278615"/>
            <a:ext cx="6754886" cy="530492"/>
          </a:xfrm>
          <a:prstGeom prst="rect">
            <a:avLst/>
          </a:prstGeom>
        </p:spPr>
        <p:txBody>
          <a:bodyPr lIns="0" tIns="0" rIns="0" bIns="0" rtlCol="0" anchor="t">
            <a:spAutoFit/>
          </a:bodyPr>
          <a:lstStyle/>
          <a:p>
            <a:pPr marL="726225" lvl="1" indent="-363113">
              <a:lnSpc>
                <a:spcPts val="3800"/>
              </a:lnSpc>
              <a:buFont typeface="Arial"/>
              <a:buChar char="•"/>
            </a:pPr>
            <a:r>
              <a:rPr lang="en-US" sz="3363" spc="168">
                <a:solidFill>
                  <a:srgbClr val="000000"/>
                </a:solidFill>
                <a:latin typeface="Poppins"/>
              </a:rPr>
              <a:t>Enabling Stop Words</a:t>
            </a:r>
          </a:p>
        </p:txBody>
      </p:sp>
      <p:sp>
        <p:nvSpPr>
          <p:cNvPr id="7" name="TextBox 7"/>
          <p:cNvSpPr txBox="1"/>
          <p:nvPr/>
        </p:nvSpPr>
        <p:spPr>
          <a:xfrm>
            <a:off x="519091" y="8053231"/>
            <a:ext cx="6754886" cy="530492"/>
          </a:xfrm>
          <a:prstGeom prst="rect">
            <a:avLst/>
          </a:prstGeom>
        </p:spPr>
        <p:txBody>
          <a:bodyPr lIns="0" tIns="0" rIns="0" bIns="0" rtlCol="0" anchor="t">
            <a:spAutoFit/>
          </a:bodyPr>
          <a:lstStyle/>
          <a:p>
            <a:pPr marL="726225" lvl="1" indent="-363113">
              <a:lnSpc>
                <a:spcPts val="3800"/>
              </a:lnSpc>
              <a:buFont typeface="Arial"/>
              <a:buChar char="•"/>
            </a:pPr>
            <a:r>
              <a:rPr lang="en-US" sz="3363" spc="168">
                <a:solidFill>
                  <a:srgbClr val="000000"/>
                </a:solidFill>
                <a:latin typeface="Poppins"/>
              </a:rPr>
              <a:t>Enabling Lowercase</a:t>
            </a:r>
          </a:p>
        </p:txBody>
      </p:sp>
      <p:sp>
        <p:nvSpPr>
          <p:cNvPr id="8" name="TextBox 8"/>
          <p:cNvSpPr txBox="1"/>
          <p:nvPr/>
        </p:nvSpPr>
        <p:spPr>
          <a:xfrm>
            <a:off x="8220857" y="7797510"/>
            <a:ext cx="6754886" cy="530492"/>
          </a:xfrm>
          <a:prstGeom prst="rect">
            <a:avLst/>
          </a:prstGeom>
        </p:spPr>
        <p:txBody>
          <a:bodyPr lIns="0" tIns="0" rIns="0" bIns="0" rtlCol="0" anchor="t">
            <a:spAutoFit/>
          </a:bodyPr>
          <a:lstStyle/>
          <a:p>
            <a:pPr marL="726225" lvl="1" indent="-363113">
              <a:lnSpc>
                <a:spcPts val="3800"/>
              </a:lnSpc>
              <a:buFont typeface="Arial"/>
              <a:buChar char="•"/>
            </a:pPr>
            <a:r>
              <a:rPr lang="en-US" sz="3363" spc="168">
                <a:solidFill>
                  <a:srgbClr val="000000"/>
                </a:solidFill>
                <a:latin typeface="Poppins"/>
              </a:rPr>
              <a:t>Removing Punctuations </a:t>
            </a:r>
          </a:p>
        </p:txBody>
      </p:sp>
      <p:sp>
        <p:nvSpPr>
          <p:cNvPr id="9" name="TextBox 9"/>
          <p:cNvSpPr txBox="1"/>
          <p:nvPr/>
        </p:nvSpPr>
        <p:spPr>
          <a:xfrm>
            <a:off x="8220857" y="8308952"/>
            <a:ext cx="6754886" cy="530492"/>
          </a:xfrm>
          <a:prstGeom prst="rect">
            <a:avLst/>
          </a:prstGeom>
        </p:spPr>
        <p:txBody>
          <a:bodyPr lIns="0" tIns="0" rIns="0" bIns="0" rtlCol="0" anchor="t">
            <a:spAutoFit/>
          </a:bodyPr>
          <a:lstStyle/>
          <a:p>
            <a:pPr marL="726225" lvl="1" indent="-363113">
              <a:lnSpc>
                <a:spcPts val="3800"/>
              </a:lnSpc>
              <a:buFont typeface="Arial"/>
              <a:buChar char="•"/>
            </a:pPr>
            <a:r>
              <a:rPr lang="en-US" sz="3363" spc="168">
                <a:solidFill>
                  <a:srgbClr val="000000"/>
                </a:solidFill>
                <a:latin typeface="Poppins"/>
              </a:rPr>
              <a:t>Removing Numbers</a:t>
            </a:r>
          </a:p>
        </p:txBody>
      </p:sp>
      <p:sp>
        <p:nvSpPr>
          <p:cNvPr id="10" name="TextBox 10"/>
          <p:cNvSpPr txBox="1"/>
          <p:nvPr/>
        </p:nvSpPr>
        <p:spPr>
          <a:xfrm>
            <a:off x="8220857" y="8820394"/>
            <a:ext cx="6754886" cy="530492"/>
          </a:xfrm>
          <a:prstGeom prst="rect">
            <a:avLst/>
          </a:prstGeom>
        </p:spPr>
        <p:txBody>
          <a:bodyPr lIns="0" tIns="0" rIns="0" bIns="0" rtlCol="0" anchor="t">
            <a:spAutoFit/>
          </a:bodyPr>
          <a:lstStyle/>
          <a:p>
            <a:pPr marL="726225" lvl="1" indent="-363113">
              <a:lnSpc>
                <a:spcPts val="3800"/>
              </a:lnSpc>
              <a:buFont typeface="Arial"/>
              <a:buChar char="•"/>
            </a:pPr>
            <a:r>
              <a:rPr lang="en-US" sz="3363" spc="168">
                <a:solidFill>
                  <a:srgbClr val="000000"/>
                </a:solidFill>
                <a:latin typeface="Poppins"/>
              </a:rPr>
              <a:t>Removing White Space</a:t>
            </a:r>
          </a:p>
        </p:txBody>
      </p:sp>
      <p:sp>
        <p:nvSpPr>
          <p:cNvPr id="11" name="TextBox 11"/>
          <p:cNvSpPr txBox="1"/>
          <p:nvPr/>
        </p:nvSpPr>
        <p:spPr>
          <a:xfrm>
            <a:off x="519091" y="8727808"/>
            <a:ext cx="6754886" cy="530492"/>
          </a:xfrm>
          <a:prstGeom prst="rect">
            <a:avLst/>
          </a:prstGeom>
        </p:spPr>
        <p:txBody>
          <a:bodyPr lIns="0" tIns="0" rIns="0" bIns="0" rtlCol="0" anchor="t">
            <a:spAutoFit/>
          </a:bodyPr>
          <a:lstStyle/>
          <a:p>
            <a:pPr marL="726225" lvl="1" indent="-363113">
              <a:lnSpc>
                <a:spcPts val="3800"/>
              </a:lnSpc>
              <a:buFont typeface="Arial"/>
              <a:buChar char="•"/>
            </a:pPr>
            <a:r>
              <a:rPr lang="en-US" sz="3363" spc="168">
                <a:solidFill>
                  <a:srgbClr val="000000"/>
                </a:solidFill>
                <a:latin typeface="Poppins"/>
              </a:rPr>
              <a:t>Enabling Correlation </a:t>
            </a:r>
          </a:p>
        </p:txBody>
      </p:sp>
      <p:sp>
        <p:nvSpPr>
          <p:cNvPr id="12" name="TextBox 12"/>
          <p:cNvSpPr txBox="1"/>
          <p:nvPr/>
        </p:nvSpPr>
        <p:spPr>
          <a:xfrm>
            <a:off x="519091" y="3278615"/>
            <a:ext cx="6754886" cy="3382703"/>
          </a:xfrm>
          <a:prstGeom prst="rect">
            <a:avLst/>
          </a:prstGeom>
        </p:spPr>
        <p:txBody>
          <a:bodyPr lIns="0" tIns="0" rIns="0" bIns="0" rtlCol="0" anchor="t">
            <a:spAutoFit/>
          </a:bodyPr>
          <a:lstStyle/>
          <a:p>
            <a:pPr>
              <a:lnSpc>
                <a:spcPts val="3800"/>
              </a:lnSpc>
            </a:pPr>
            <a:r>
              <a:rPr lang="en-US" sz="3363" spc="168">
                <a:solidFill>
                  <a:srgbClr val="000000"/>
                </a:solidFill>
                <a:latin typeface="Poppins"/>
              </a:rPr>
              <a:t>All-Star Team: </a:t>
            </a:r>
          </a:p>
          <a:p>
            <a:pPr marL="726226" lvl="1" indent="-363113">
              <a:lnSpc>
                <a:spcPts val="3800"/>
              </a:lnSpc>
              <a:buFont typeface="Arial"/>
              <a:buChar char="•"/>
            </a:pPr>
            <a:r>
              <a:rPr lang="en-US" sz="3363" spc="168">
                <a:solidFill>
                  <a:srgbClr val="000000"/>
                </a:solidFill>
                <a:latin typeface="Poppins"/>
              </a:rPr>
              <a:t>Miami Heat</a:t>
            </a:r>
          </a:p>
          <a:p>
            <a:pPr marL="726226" lvl="1" indent="-363113">
              <a:lnSpc>
                <a:spcPts val="3800"/>
              </a:lnSpc>
              <a:buFont typeface="Arial"/>
              <a:buChar char="•"/>
            </a:pPr>
            <a:r>
              <a:rPr lang="en-US" sz="3363" spc="168">
                <a:solidFill>
                  <a:srgbClr val="000000"/>
                </a:solidFill>
                <a:latin typeface="Poppins"/>
              </a:rPr>
              <a:t>Boston Celtics</a:t>
            </a:r>
          </a:p>
          <a:p>
            <a:pPr>
              <a:lnSpc>
                <a:spcPts val="3800"/>
              </a:lnSpc>
            </a:pPr>
            <a:endParaRPr lang="en-US" sz="3363" spc="168">
              <a:solidFill>
                <a:srgbClr val="000000"/>
              </a:solidFill>
              <a:latin typeface="Poppins"/>
            </a:endParaRPr>
          </a:p>
          <a:p>
            <a:pPr>
              <a:lnSpc>
                <a:spcPts val="3800"/>
              </a:lnSpc>
            </a:pPr>
            <a:r>
              <a:rPr lang="en-US" sz="3363" spc="168">
                <a:solidFill>
                  <a:srgbClr val="000000"/>
                </a:solidFill>
                <a:latin typeface="Poppins"/>
              </a:rPr>
              <a:t>Championship Teams:</a:t>
            </a:r>
          </a:p>
          <a:p>
            <a:pPr marL="726226" lvl="1" indent="-363113">
              <a:lnSpc>
                <a:spcPts val="3800"/>
              </a:lnSpc>
              <a:buFont typeface="Arial"/>
              <a:buChar char="•"/>
            </a:pPr>
            <a:r>
              <a:rPr lang="en-US" sz="3363" spc="168">
                <a:solidFill>
                  <a:srgbClr val="000000"/>
                </a:solidFill>
                <a:latin typeface="Poppins"/>
              </a:rPr>
              <a:t>Miami Heat </a:t>
            </a:r>
          </a:p>
          <a:p>
            <a:pPr marL="726226" lvl="1" indent="-363113">
              <a:lnSpc>
                <a:spcPts val="3800"/>
              </a:lnSpc>
              <a:buFont typeface="Arial"/>
              <a:buChar char="•"/>
            </a:pPr>
            <a:r>
              <a:rPr lang="en-US" sz="3363" spc="168">
                <a:solidFill>
                  <a:srgbClr val="000000"/>
                </a:solidFill>
                <a:latin typeface="Poppins"/>
              </a:rPr>
              <a:t>LA Lakers</a:t>
            </a:r>
          </a:p>
        </p:txBody>
      </p:sp>
      <p:sp>
        <p:nvSpPr>
          <p:cNvPr id="13" name="TextBox 13"/>
          <p:cNvSpPr txBox="1"/>
          <p:nvPr/>
        </p:nvSpPr>
        <p:spPr>
          <a:xfrm>
            <a:off x="421342" y="7378654"/>
            <a:ext cx="8406394" cy="525203"/>
          </a:xfrm>
          <a:prstGeom prst="rect">
            <a:avLst/>
          </a:prstGeom>
        </p:spPr>
        <p:txBody>
          <a:bodyPr lIns="0" tIns="0" rIns="0" bIns="0" rtlCol="0" anchor="t">
            <a:spAutoFit/>
          </a:bodyPr>
          <a:lstStyle/>
          <a:p>
            <a:pPr>
              <a:lnSpc>
                <a:spcPts val="3800"/>
              </a:lnSpc>
            </a:pPr>
            <a:r>
              <a:rPr lang="en-US" sz="3363" u="sng" spc="168">
                <a:solidFill>
                  <a:srgbClr val="000000"/>
                </a:solidFill>
                <a:latin typeface="Poppins Bold"/>
              </a:rPr>
              <a:t> TrytoLower, Bigram Token</a:t>
            </a:r>
          </a:p>
        </p:txBody>
      </p:sp>
      <p:sp>
        <p:nvSpPr>
          <p:cNvPr id="14" name="TextBox 14"/>
          <p:cNvSpPr txBox="1"/>
          <p:nvPr/>
        </p:nvSpPr>
        <p:spPr>
          <a:xfrm>
            <a:off x="8396511" y="7125577"/>
            <a:ext cx="1820258" cy="525203"/>
          </a:xfrm>
          <a:prstGeom prst="rect">
            <a:avLst/>
          </a:prstGeom>
        </p:spPr>
        <p:txBody>
          <a:bodyPr lIns="0" tIns="0" rIns="0" bIns="0" rtlCol="0" anchor="t">
            <a:spAutoFit/>
          </a:bodyPr>
          <a:lstStyle/>
          <a:p>
            <a:pPr>
              <a:lnSpc>
                <a:spcPts val="3800"/>
              </a:lnSpc>
            </a:pPr>
            <a:r>
              <a:rPr lang="en-US" sz="3363" u="sng" spc="168">
                <a:solidFill>
                  <a:srgbClr val="000000"/>
                </a:solidFill>
                <a:latin typeface="Poppins Bold"/>
              </a:rPr>
              <a:t>Corpus</a:t>
            </a:r>
          </a:p>
        </p:txBody>
      </p:sp>
      <p:sp>
        <p:nvSpPr>
          <p:cNvPr id="15" name="TextBox 15"/>
          <p:cNvSpPr txBox="1"/>
          <p:nvPr/>
        </p:nvSpPr>
        <p:spPr>
          <a:xfrm>
            <a:off x="8220857" y="2507518"/>
            <a:ext cx="6754886" cy="525203"/>
          </a:xfrm>
          <a:prstGeom prst="rect">
            <a:avLst/>
          </a:prstGeom>
        </p:spPr>
        <p:txBody>
          <a:bodyPr lIns="0" tIns="0" rIns="0" bIns="0" rtlCol="0" anchor="t">
            <a:spAutoFit/>
          </a:bodyPr>
          <a:lstStyle/>
          <a:p>
            <a:pPr>
              <a:lnSpc>
                <a:spcPts val="3800"/>
              </a:lnSpc>
            </a:pPr>
            <a:r>
              <a:rPr lang="en-US" sz="3363" u="sng" spc="168">
                <a:solidFill>
                  <a:srgbClr val="000000"/>
                </a:solidFill>
                <a:latin typeface="Poppins Bold"/>
              </a:rPr>
              <a:t>Stopwords</a:t>
            </a:r>
          </a:p>
        </p:txBody>
      </p:sp>
      <p:sp>
        <p:nvSpPr>
          <p:cNvPr id="16" name="TextBox 16"/>
          <p:cNvSpPr txBox="1"/>
          <p:nvPr/>
        </p:nvSpPr>
        <p:spPr>
          <a:xfrm>
            <a:off x="8396511" y="4532796"/>
            <a:ext cx="7092821" cy="2419681"/>
          </a:xfrm>
          <a:prstGeom prst="rect">
            <a:avLst/>
          </a:prstGeom>
        </p:spPr>
        <p:txBody>
          <a:bodyPr lIns="0" tIns="0" rIns="0" bIns="0" rtlCol="0" anchor="t">
            <a:spAutoFit/>
          </a:bodyPr>
          <a:lstStyle/>
          <a:p>
            <a:pPr>
              <a:lnSpc>
                <a:spcPts val="2395"/>
              </a:lnSpc>
            </a:pPr>
            <a:r>
              <a:rPr lang="en-US" sz="2119" spc="105">
                <a:solidFill>
                  <a:srgbClr val="000000"/>
                </a:solidFill>
                <a:latin typeface="Poppins"/>
              </a:rPr>
              <a:t>"nba", "coach", "game","win","fan","playoffs","rookie", "quarter",</a:t>
            </a:r>
            <a:r>
              <a:rPr lang="en-US" sz="2119" spc="37">
                <a:solidFill>
                  <a:srgbClr val="000000"/>
                </a:solidFill>
                <a:latin typeface="Arimo"/>
              </a:rPr>
              <a:t>"tickets","nike","league","team","lebron","heat", "bam", "playoffs", "points", "games", "finals", "season", "team", "lost", "home", "arena","championship", "won", "win", "tonight", "play","evidence", "nbatwitter", "dunk", "announcement", </a:t>
            </a:r>
          </a:p>
        </p:txBody>
      </p:sp>
      <p:sp>
        <p:nvSpPr>
          <p:cNvPr id="17" name="TextBox 17"/>
          <p:cNvSpPr txBox="1"/>
          <p:nvPr/>
        </p:nvSpPr>
        <p:spPr>
          <a:xfrm>
            <a:off x="8396511" y="3999247"/>
            <a:ext cx="1937154" cy="414163"/>
          </a:xfrm>
          <a:prstGeom prst="rect">
            <a:avLst/>
          </a:prstGeom>
        </p:spPr>
        <p:txBody>
          <a:bodyPr lIns="0" tIns="0" rIns="0" bIns="0" rtlCol="0" anchor="t">
            <a:spAutoFit/>
          </a:bodyPr>
          <a:lstStyle/>
          <a:p>
            <a:pPr>
              <a:lnSpc>
                <a:spcPts val="3004"/>
              </a:lnSpc>
            </a:pPr>
            <a:r>
              <a:rPr lang="en-US" sz="2658" spc="132">
                <a:solidFill>
                  <a:srgbClr val="000000"/>
                </a:solidFill>
                <a:latin typeface="Poppins Italics"/>
              </a:rPr>
              <a:t>Examples:</a:t>
            </a:r>
          </a:p>
        </p:txBody>
      </p:sp>
      <p:sp>
        <p:nvSpPr>
          <p:cNvPr id="18" name="TextBox 18"/>
          <p:cNvSpPr txBox="1"/>
          <p:nvPr/>
        </p:nvSpPr>
        <p:spPr>
          <a:xfrm>
            <a:off x="8220857" y="9331836"/>
            <a:ext cx="6754886" cy="530492"/>
          </a:xfrm>
          <a:prstGeom prst="rect">
            <a:avLst/>
          </a:prstGeom>
        </p:spPr>
        <p:txBody>
          <a:bodyPr lIns="0" tIns="0" rIns="0" bIns="0" rtlCol="0" anchor="t">
            <a:spAutoFit/>
          </a:bodyPr>
          <a:lstStyle/>
          <a:p>
            <a:pPr marL="726225" lvl="1" indent="-363113">
              <a:lnSpc>
                <a:spcPts val="3800"/>
              </a:lnSpc>
              <a:buFont typeface="Arial"/>
              <a:buChar char="•"/>
            </a:pPr>
            <a:r>
              <a:rPr lang="en-US" sz="3363" spc="168">
                <a:solidFill>
                  <a:srgbClr val="000000"/>
                </a:solidFill>
                <a:latin typeface="Poppins"/>
              </a:rPr>
              <a:t>Term Document</a:t>
            </a:r>
          </a:p>
        </p:txBody>
      </p:sp>
    </p:spTree>
  </p:cSld>
  <p:clrMapOvr>
    <a:masterClrMapping/>
  </p:clrMapOvr>
  <mc:AlternateContent xmlns:mc="http://schemas.openxmlformats.org/markup-compatibility/2006" xmlns:p14="http://schemas.microsoft.com/office/powerpoint/2010/main">
    <mc:Choice Requires="p14">
      <p:transition spd="slow" p14:dur="2000" advTm="45012"/>
    </mc:Choice>
    <mc:Fallback xmlns="">
      <p:transition spd="slow" advTm="4501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295761" y="3015762"/>
            <a:ext cx="10293409" cy="2355432"/>
          </a:xfrm>
          <a:prstGeom prst="rect">
            <a:avLst/>
          </a:prstGeom>
        </p:spPr>
        <p:txBody>
          <a:bodyPr lIns="0" tIns="0" rIns="0" bIns="0" rtlCol="0" anchor="t">
            <a:spAutoFit/>
          </a:bodyPr>
          <a:lstStyle/>
          <a:p>
            <a:pPr algn="ctr">
              <a:lnSpc>
                <a:spcPts val="9295"/>
              </a:lnSpc>
            </a:pPr>
            <a:r>
              <a:rPr lang="en-US" sz="6639" spc="776">
                <a:solidFill>
                  <a:srgbClr val="000000"/>
                </a:solidFill>
                <a:latin typeface="Poppins Medium"/>
              </a:rPr>
              <a:t>All-Star Tweet</a:t>
            </a:r>
          </a:p>
          <a:p>
            <a:pPr algn="ctr">
              <a:lnSpc>
                <a:spcPts val="9296"/>
              </a:lnSpc>
            </a:pPr>
            <a:r>
              <a:rPr lang="en-US" sz="6640" spc="776">
                <a:solidFill>
                  <a:srgbClr val="000000"/>
                </a:solidFill>
                <a:latin typeface="Poppins Medium"/>
              </a:rPr>
              <a:t>Analysis </a:t>
            </a:r>
          </a:p>
        </p:txBody>
      </p:sp>
      <p:pic>
        <p:nvPicPr>
          <p:cNvPr id="3" name="Picture 3"/>
          <p:cNvPicPr>
            <a:picLocks noChangeAspect="1"/>
          </p:cNvPicPr>
          <p:nvPr/>
        </p:nvPicPr>
        <p:blipFill>
          <a:blip r:embed="rId2"/>
          <a:srcRect/>
          <a:stretch>
            <a:fillRect/>
          </a:stretch>
        </p:blipFill>
        <p:spPr>
          <a:xfrm>
            <a:off x="1370392" y="5371194"/>
            <a:ext cx="2751547" cy="3887106"/>
          </a:xfrm>
          <a:prstGeom prst="rect">
            <a:avLst/>
          </a:prstGeom>
        </p:spPr>
      </p:pic>
      <p:pic>
        <p:nvPicPr>
          <p:cNvPr id="4" name="Picture 4"/>
          <p:cNvPicPr>
            <a:picLocks noChangeAspect="1"/>
          </p:cNvPicPr>
          <p:nvPr/>
        </p:nvPicPr>
        <p:blipFill>
          <a:blip r:embed="rId3"/>
          <a:srcRect/>
          <a:stretch>
            <a:fillRect/>
          </a:stretch>
        </p:blipFill>
        <p:spPr>
          <a:xfrm>
            <a:off x="14090819" y="6015039"/>
            <a:ext cx="2914829" cy="324326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751"/>
    </mc:Choice>
    <mc:Fallback xmlns="">
      <p:transition spd="slow" advTm="3751"/>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16810"/>
        </a:solidFill>
        <a:effectLst/>
      </p:bgPr>
    </p:bg>
    <p:spTree>
      <p:nvGrpSpPr>
        <p:cNvPr id="1" name=""/>
        <p:cNvGrpSpPr/>
        <p:nvPr/>
      </p:nvGrpSpPr>
      <p:grpSpPr>
        <a:xfrm>
          <a:off x="0" y="0"/>
          <a:ext cx="0" cy="0"/>
          <a:chOff x="0" y="0"/>
          <a:chExt cx="0" cy="0"/>
        </a:xfrm>
      </p:grpSpPr>
      <p:grpSp>
        <p:nvGrpSpPr>
          <p:cNvPr id="2" name="Group 2"/>
          <p:cNvGrpSpPr/>
          <p:nvPr/>
        </p:nvGrpSpPr>
        <p:grpSpPr>
          <a:xfrm>
            <a:off x="6425973" y="0"/>
            <a:ext cx="12021208" cy="10287000"/>
            <a:chOff x="0" y="0"/>
            <a:chExt cx="4110370" cy="3517399"/>
          </a:xfrm>
        </p:grpSpPr>
        <p:sp>
          <p:nvSpPr>
            <p:cNvPr id="3" name="Freeform 3"/>
            <p:cNvSpPr/>
            <p:nvPr/>
          </p:nvSpPr>
          <p:spPr>
            <a:xfrm>
              <a:off x="0" y="0"/>
              <a:ext cx="4110370" cy="3517398"/>
            </a:xfrm>
            <a:custGeom>
              <a:avLst/>
              <a:gdLst/>
              <a:ahLst/>
              <a:cxnLst/>
              <a:rect l="l" t="t" r="r" b="b"/>
              <a:pathLst>
                <a:path w="4110370" h="3517398">
                  <a:moveTo>
                    <a:pt x="0" y="0"/>
                  </a:moveTo>
                  <a:lnTo>
                    <a:pt x="4110370" y="0"/>
                  </a:lnTo>
                  <a:lnTo>
                    <a:pt x="4110370" y="3517398"/>
                  </a:lnTo>
                  <a:lnTo>
                    <a:pt x="0" y="3517398"/>
                  </a:lnTo>
                  <a:close/>
                </a:path>
              </a:pathLst>
            </a:custGeom>
            <a:solidFill>
              <a:srgbClr val="FFFFFF"/>
            </a:solidFill>
          </p:spPr>
        </p:sp>
      </p:grpSp>
      <p:pic>
        <p:nvPicPr>
          <p:cNvPr id="4" name="Picture 4"/>
          <p:cNvPicPr>
            <a:picLocks noChangeAspect="1"/>
          </p:cNvPicPr>
          <p:nvPr/>
        </p:nvPicPr>
        <p:blipFill>
          <a:blip r:embed="rId3"/>
          <a:srcRect l="848" t="947"/>
          <a:stretch>
            <a:fillRect/>
          </a:stretch>
        </p:blipFill>
        <p:spPr>
          <a:xfrm>
            <a:off x="6639874" y="1335734"/>
            <a:ext cx="11593408" cy="6795662"/>
          </a:xfrm>
          <a:prstGeom prst="rect">
            <a:avLst/>
          </a:prstGeom>
        </p:spPr>
      </p:pic>
      <p:grpSp>
        <p:nvGrpSpPr>
          <p:cNvPr id="5" name="Group 5"/>
          <p:cNvGrpSpPr/>
          <p:nvPr/>
        </p:nvGrpSpPr>
        <p:grpSpPr>
          <a:xfrm>
            <a:off x="-45775" y="3974879"/>
            <a:ext cx="6471749" cy="2052036"/>
            <a:chOff x="0" y="0"/>
            <a:chExt cx="8628998" cy="2736048"/>
          </a:xfrm>
        </p:grpSpPr>
        <p:sp>
          <p:nvSpPr>
            <p:cNvPr id="6" name="TextBox 6"/>
            <p:cNvSpPr txBox="1"/>
            <p:nvPr/>
          </p:nvSpPr>
          <p:spPr>
            <a:xfrm>
              <a:off x="0" y="-247650"/>
              <a:ext cx="8628998" cy="1977138"/>
            </a:xfrm>
            <a:prstGeom prst="rect">
              <a:avLst/>
            </a:prstGeom>
          </p:spPr>
          <p:txBody>
            <a:bodyPr lIns="0" tIns="0" rIns="0" bIns="0" rtlCol="0" anchor="t">
              <a:spAutoFit/>
            </a:bodyPr>
            <a:lstStyle/>
            <a:p>
              <a:pPr algn="ctr">
                <a:lnSpc>
                  <a:spcPts val="11977"/>
                </a:lnSpc>
              </a:pPr>
              <a:r>
                <a:rPr lang="en-US" sz="8555" spc="1120">
                  <a:solidFill>
                    <a:srgbClr val="FFFFFF"/>
                  </a:solidFill>
                  <a:latin typeface="Poppins Medium"/>
                </a:rPr>
                <a:t>Insights</a:t>
              </a:r>
            </a:p>
          </p:txBody>
        </p:sp>
        <p:sp>
          <p:nvSpPr>
            <p:cNvPr id="7" name="TextBox 7"/>
            <p:cNvSpPr txBox="1"/>
            <p:nvPr/>
          </p:nvSpPr>
          <p:spPr>
            <a:xfrm>
              <a:off x="0" y="2063655"/>
              <a:ext cx="8628998" cy="672393"/>
            </a:xfrm>
            <a:prstGeom prst="rect">
              <a:avLst/>
            </a:prstGeom>
          </p:spPr>
          <p:txBody>
            <a:bodyPr lIns="0" tIns="0" rIns="0" bIns="0" rtlCol="0" anchor="t">
              <a:spAutoFit/>
            </a:bodyPr>
            <a:lstStyle/>
            <a:p>
              <a:pPr algn="ctr">
                <a:lnSpc>
                  <a:spcPts val="3785"/>
                </a:lnSpc>
              </a:pPr>
              <a:r>
                <a:rPr lang="en-US" sz="3291" spc="431">
                  <a:solidFill>
                    <a:srgbClr val="FFFFFF"/>
                  </a:solidFill>
                  <a:latin typeface="Poppins Italics"/>
                </a:rPr>
                <a:t>Word Association</a:t>
              </a:r>
            </a:p>
          </p:txBody>
        </p:sp>
      </p:grpSp>
      <p:sp>
        <p:nvSpPr>
          <p:cNvPr id="8" name="TextBox 8"/>
          <p:cNvSpPr txBox="1"/>
          <p:nvPr/>
        </p:nvSpPr>
        <p:spPr>
          <a:xfrm>
            <a:off x="8925799" y="8500340"/>
            <a:ext cx="7118144" cy="903319"/>
          </a:xfrm>
          <a:prstGeom prst="rect">
            <a:avLst/>
          </a:prstGeom>
        </p:spPr>
        <p:txBody>
          <a:bodyPr lIns="0" tIns="0" rIns="0" bIns="0" rtlCol="0" anchor="t">
            <a:spAutoFit/>
          </a:bodyPr>
          <a:lstStyle/>
          <a:p>
            <a:pPr algn="ctr">
              <a:lnSpc>
                <a:spcPts val="3434"/>
              </a:lnSpc>
            </a:pPr>
            <a:r>
              <a:rPr lang="en-US" sz="3039" spc="151">
                <a:solidFill>
                  <a:srgbClr val="000000"/>
                </a:solidFill>
                <a:latin typeface="Poppins"/>
              </a:rPr>
              <a:t>Words associated with</a:t>
            </a:r>
            <a:r>
              <a:rPr lang="en-US" sz="3039" spc="151">
                <a:solidFill>
                  <a:srgbClr val="000000"/>
                </a:solidFill>
                <a:latin typeface="Poppins Bold"/>
              </a:rPr>
              <a:t>"west"</a:t>
            </a:r>
          </a:p>
          <a:p>
            <a:pPr algn="ctr">
              <a:lnSpc>
                <a:spcPts val="3434"/>
              </a:lnSpc>
            </a:pPr>
            <a:r>
              <a:rPr lang="en-US" sz="3039" spc="151">
                <a:solidFill>
                  <a:srgbClr val="000000"/>
                </a:solidFill>
                <a:latin typeface="Poppins"/>
              </a:rPr>
              <a:t>from the All-Star dataset</a:t>
            </a:r>
          </a:p>
        </p:txBody>
      </p:sp>
    </p:spTree>
  </p:cSld>
  <p:clrMapOvr>
    <a:masterClrMapping/>
  </p:clrMapOvr>
  <mc:AlternateContent xmlns:mc="http://schemas.openxmlformats.org/markup-compatibility/2006" xmlns:p14="http://schemas.microsoft.com/office/powerpoint/2010/main">
    <mc:Choice Requires="p14">
      <p:transition spd="slow" p14:dur="2000" advTm="58030"/>
    </mc:Choice>
    <mc:Fallback xmlns="">
      <p:transition spd="slow" advTm="5803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6810"/>
        </a:solidFill>
        <a:effectLst/>
      </p:bgPr>
    </p:bg>
    <p:spTree>
      <p:nvGrpSpPr>
        <p:cNvPr id="1" name=""/>
        <p:cNvGrpSpPr/>
        <p:nvPr/>
      </p:nvGrpSpPr>
      <p:grpSpPr>
        <a:xfrm>
          <a:off x="0" y="0"/>
          <a:ext cx="0" cy="0"/>
          <a:chOff x="0" y="0"/>
          <a:chExt cx="0" cy="0"/>
        </a:xfrm>
      </p:grpSpPr>
      <p:grpSp>
        <p:nvGrpSpPr>
          <p:cNvPr id="2" name="Group 2"/>
          <p:cNvGrpSpPr/>
          <p:nvPr/>
        </p:nvGrpSpPr>
        <p:grpSpPr>
          <a:xfrm>
            <a:off x="8527172" y="0"/>
            <a:ext cx="9760828" cy="10287000"/>
            <a:chOff x="0" y="0"/>
            <a:chExt cx="3301811" cy="3479800"/>
          </a:xfrm>
        </p:grpSpPr>
        <p:sp>
          <p:nvSpPr>
            <p:cNvPr id="3" name="Freeform 3"/>
            <p:cNvSpPr/>
            <p:nvPr/>
          </p:nvSpPr>
          <p:spPr>
            <a:xfrm>
              <a:off x="0" y="0"/>
              <a:ext cx="3301811" cy="3479800"/>
            </a:xfrm>
            <a:custGeom>
              <a:avLst/>
              <a:gdLst/>
              <a:ahLst/>
              <a:cxnLst/>
              <a:rect l="l" t="t" r="r" b="b"/>
              <a:pathLst>
                <a:path w="3301811" h="3479800">
                  <a:moveTo>
                    <a:pt x="0" y="0"/>
                  </a:moveTo>
                  <a:lnTo>
                    <a:pt x="3301811" y="0"/>
                  </a:lnTo>
                  <a:lnTo>
                    <a:pt x="3301811" y="3479800"/>
                  </a:lnTo>
                  <a:lnTo>
                    <a:pt x="0" y="3479800"/>
                  </a:lnTo>
                  <a:close/>
                </a:path>
              </a:pathLst>
            </a:custGeom>
            <a:solidFill>
              <a:srgbClr val="FFFFFF"/>
            </a:solidFill>
          </p:spPr>
        </p:sp>
      </p:grpSp>
      <p:pic>
        <p:nvPicPr>
          <p:cNvPr id="4" name="Picture 4"/>
          <p:cNvPicPr>
            <a:picLocks noChangeAspect="1"/>
          </p:cNvPicPr>
          <p:nvPr/>
        </p:nvPicPr>
        <p:blipFill>
          <a:blip r:embed="rId3"/>
          <a:srcRect l="22685" r="22157"/>
          <a:stretch>
            <a:fillRect/>
          </a:stretch>
        </p:blipFill>
        <p:spPr>
          <a:xfrm>
            <a:off x="9477788" y="1124596"/>
            <a:ext cx="8476423" cy="8037809"/>
          </a:xfrm>
          <a:prstGeom prst="rect">
            <a:avLst/>
          </a:prstGeom>
        </p:spPr>
      </p:pic>
      <p:grpSp>
        <p:nvGrpSpPr>
          <p:cNvPr id="5" name="Group 5"/>
          <p:cNvGrpSpPr/>
          <p:nvPr/>
        </p:nvGrpSpPr>
        <p:grpSpPr>
          <a:xfrm>
            <a:off x="1028700" y="3258562"/>
            <a:ext cx="6471749" cy="2052036"/>
            <a:chOff x="0" y="0"/>
            <a:chExt cx="8628998" cy="2736048"/>
          </a:xfrm>
        </p:grpSpPr>
        <p:sp>
          <p:nvSpPr>
            <p:cNvPr id="6" name="TextBox 6"/>
            <p:cNvSpPr txBox="1"/>
            <p:nvPr/>
          </p:nvSpPr>
          <p:spPr>
            <a:xfrm>
              <a:off x="0" y="-247650"/>
              <a:ext cx="8628998" cy="1977138"/>
            </a:xfrm>
            <a:prstGeom prst="rect">
              <a:avLst/>
            </a:prstGeom>
          </p:spPr>
          <p:txBody>
            <a:bodyPr lIns="0" tIns="0" rIns="0" bIns="0" rtlCol="0" anchor="t">
              <a:spAutoFit/>
            </a:bodyPr>
            <a:lstStyle/>
            <a:p>
              <a:pPr algn="ctr">
                <a:lnSpc>
                  <a:spcPts val="11977"/>
                </a:lnSpc>
              </a:pPr>
              <a:r>
                <a:rPr lang="en-US" sz="8555" spc="1120">
                  <a:solidFill>
                    <a:srgbClr val="FFFFFF"/>
                  </a:solidFill>
                  <a:latin typeface="Poppins Medium"/>
                </a:rPr>
                <a:t>Insights</a:t>
              </a:r>
            </a:p>
          </p:txBody>
        </p:sp>
        <p:sp>
          <p:nvSpPr>
            <p:cNvPr id="7" name="TextBox 7"/>
            <p:cNvSpPr txBox="1"/>
            <p:nvPr/>
          </p:nvSpPr>
          <p:spPr>
            <a:xfrm>
              <a:off x="0" y="2063655"/>
              <a:ext cx="8628998" cy="672393"/>
            </a:xfrm>
            <a:prstGeom prst="rect">
              <a:avLst/>
            </a:prstGeom>
          </p:spPr>
          <p:txBody>
            <a:bodyPr lIns="0" tIns="0" rIns="0" bIns="0" rtlCol="0" anchor="t">
              <a:spAutoFit/>
            </a:bodyPr>
            <a:lstStyle/>
            <a:p>
              <a:pPr algn="ctr">
                <a:lnSpc>
                  <a:spcPts val="3785"/>
                </a:lnSpc>
              </a:pPr>
              <a:r>
                <a:rPr lang="en-US" sz="3291" spc="431">
                  <a:solidFill>
                    <a:srgbClr val="FFFFFF"/>
                  </a:solidFill>
                  <a:latin typeface="Poppins Italics"/>
                </a:rPr>
                <a:t>Word Cloud</a:t>
              </a:r>
            </a:p>
          </p:txBody>
        </p:sp>
      </p:grpSp>
    </p:spTree>
  </p:cSld>
  <p:clrMapOvr>
    <a:masterClrMapping/>
  </p:clrMapOvr>
  <mc:AlternateContent xmlns:mc="http://schemas.openxmlformats.org/markup-compatibility/2006" xmlns:p14="http://schemas.microsoft.com/office/powerpoint/2010/main">
    <mc:Choice Requires="p14">
      <p:transition spd="slow" p14:dur="2000" advTm="26086"/>
    </mc:Choice>
    <mc:Fallback xmlns="">
      <p:transition spd="slow" advTm="26086"/>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TotalTime>
  <Words>1596</Words>
  <Application>Microsoft Macintosh PowerPoint</Application>
  <PresentationFormat>Custom</PresentationFormat>
  <Paragraphs>254</Paragraphs>
  <Slides>18</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Poppins Light</vt:lpstr>
      <vt:lpstr>Poppins Medium Bold</vt:lpstr>
      <vt:lpstr>Poppins Medium</vt:lpstr>
      <vt:lpstr>Arimo</vt:lpstr>
      <vt:lpstr>Poppins Bold</vt:lpstr>
      <vt:lpstr>Poppins</vt:lpstr>
      <vt:lpstr>Calibri</vt:lpstr>
      <vt:lpstr>Arial</vt:lpstr>
      <vt:lpstr>Poppins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NBA Case  &amp; Nike Presentation - Text Analytics </dc:title>
  <cp:lastModifiedBy>Thompson, Alliyah Xzandria</cp:lastModifiedBy>
  <cp:revision>3</cp:revision>
  <dcterms:created xsi:type="dcterms:W3CDTF">2006-08-16T00:00:00Z</dcterms:created>
  <dcterms:modified xsi:type="dcterms:W3CDTF">2022-06-10T18:41:03Z</dcterms:modified>
  <dc:identifier>DAE6tGT0cko</dc:identifier>
</cp:coreProperties>
</file>

<file path=docProps/thumbnail.jpeg>
</file>